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57" r:id="rId6"/>
    <p:sldId id="262" r:id="rId7"/>
    <p:sldId id="267" r:id="rId8"/>
    <p:sldId id="268" r:id="rId9"/>
    <p:sldId id="269" r:id="rId10"/>
    <p:sldId id="270" r:id="rId11"/>
    <p:sldId id="271" r:id="rId12"/>
    <p:sldId id="272" r:id="rId13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0000"/>
    <a:srgbClr val="FA0000"/>
    <a:srgbClr val="FFFFFF"/>
    <a:srgbClr val="CB2D13"/>
    <a:srgbClr val="D3280B"/>
    <a:srgbClr val="FF0505"/>
    <a:srgbClr val="DE0000"/>
    <a:srgbClr val="F6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075" autoAdjust="0"/>
    <p:restoredTop sz="94660"/>
  </p:normalViewPr>
  <p:slideViewPr>
    <p:cSldViewPr>
      <p:cViewPr varScale="1">
        <p:scale>
          <a:sx n="104" d="100"/>
          <a:sy n="104" d="100"/>
        </p:scale>
        <p:origin x="-84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3201D8E-DA67-4AE3-8808-578DE05ABD08}" type="datetimeFigureOut">
              <a:rPr lang="hu-HU"/>
              <a:pPr>
                <a:defRPr/>
              </a:pPr>
              <a:t>2009.12.07.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 smtClean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6DB9ADC-B062-47B8-873E-655AF66CCD2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15363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B838B23-85DA-4EE3-BE50-035B380CC4A1}" type="slidenum">
              <a:rPr lang="hu-HU" smtClean="0"/>
              <a:pPr/>
              <a:t>1</a:t>
            </a:fld>
            <a:endParaRPr lang="hu-H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18D87-FB29-4255-B64B-00F9E2E80DA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99F78-3E27-48B6-85A8-D5644FECFF6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EBA67-4253-49B0-AACD-C1AC167D6BC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7203F-436D-40F6-8C9B-F681C4067AD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2AD1B-79A3-4FC3-9CAD-90412C55FDA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4AE65-ABB6-47D5-9A3B-4B7958AAF18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E49C1-638A-4F31-A114-F9628AD22C2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1F49B-704F-44E6-965F-0A452AB3833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5B240-FB49-4737-9DA3-4DF8D66BD99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24B9-8B18-445B-973E-24AF235358D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B9EAE-7587-41BC-9A52-D309FE5C84A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B16EA06-9B1C-4B06-A82E-74A108B8BF0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6"/>
          <p:cNvSpPr txBox="1">
            <a:spLocks noChangeArrowheads="1"/>
          </p:cNvSpPr>
          <p:nvPr/>
        </p:nvSpPr>
        <p:spPr bwMode="auto">
          <a:xfrm>
            <a:off x="900113" y="908050"/>
            <a:ext cx="4895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 b="1"/>
              <a:t>Pompsofmso mőpof őa</a:t>
            </a:r>
          </a:p>
        </p:txBody>
      </p:sp>
      <p:grpSp>
        <p:nvGrpSpPr>
          <p:cNvPr id="14338" name="Group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4342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5760" cy="164"/>
            </a:xfrm>
            <a:prstGeom prst="rect">
              <a:avLst/>
            </a:prstGeom>
            <a:solidFill>
              <a:srgbClr val="7077F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pic>
          <p:nvPicPr>
            <p:cNvPr id="14343" name="Picture 4" descr="cigány zászló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61"/>
              <a:ext cx="5760" cy="38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4" name="Rectangle 8"/>
            <p:cNvSpPr>
              <a:spLocks noChangeArrowheads="1"/>
            </p:cNvSpPr>
            <p:nvPr/>
          </p:nvSpPr>
          <p:spPr bwMode="auto">
            <a:xfrm>
              <a:off x="0" y="4020"/>
              <a:ext cx="5760" cy="300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214313" y="142875"/>
            <a:ext cx="8713787" cy="6480175"/>
          </a:xfrm>
          <a:prstGeom prst="rect">
            <a:avLst/>
          </a:prstGeom>
          <a:solidFill>
            <a:srgbClr val="FFFFFF">
              <a:alpha val="6392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4340" name="Szövegdoboz 10"/>
          <p:cNvSpPr txBox="1">
            <a:spLocks noChangeArrowheads="1"/>
          </p:cNvSpPr>
          <p:nvPr/>
        </p:nvSpPr>
        <p:spPr bwMode="auto">
          <a:xfrm>
            <a:off x="785813" y="1357313"/>
            <a:ext cx="7572375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4000" b="1"/>
              <a:t>A cigány identitás változása az asszimiláció és a szegregáció tükrében, avagy miért nem tudnak (akarnak?) integrálódni az iváni cigányok?</a:t>
            </a:r>
          </a:p>
        </p:txBody>
      </p:sp>
      <p:sp>
        <p:nvSpPr>
          <p:cNvPr id="14341" name="Szövegdoboz 11"/>
          <p:cNvSpPr txBox="1">
            <a:spLocks noChangeArrowheads="1"/>
          </p:cNvSpPr>
          <p:nvPr/>
        </p:nvSpPr>
        <p:spPr bwMode="auto">
          <a:xfrm>
            <a:off x="6715125" y="5929313"/>
            <a:ext cx="1928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/>
              <a:t>Kanczler Balázs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2"/>
          <p:cNvSpPr txBox="1">
            <a:spLocks noChangeArrowheads="1"/>
          </p:cNvSpPr>
          <p:nvPr/>
        </p:nvSpPr>
        <p:spPr bwMode="auto">
          <a:xfrm>
            <a:off x="900113" y="908050"/>
            <a:ext cx="4895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 b="1"/>
              <a:t>Pompsofmso mőpof őa</a:t>
            </a:r>
          </a:p>
        </p:txBody>
      </p:sp>
      <p:grpSp>
        <p:nvGrpSpPr>
          <p:cNvPr id="24578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24583" name="Group 4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24585" name="Rectangle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164"/>
              </a:xfrm>
              <a:prstGeom prst="rect">
                <a:avLst/>
              </a:prstGeom>
              <a:solidFill>
                <a:srgbClr val="7077F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pic>
            <p:nvPicPr>
              <p:cNvPr id="24586" name="Picture 6" descr="cigány zászló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161"/>
                <a:ext cx="5760" cy="38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587" name="Rectangle 7"/>
              <p:cNvSpPr>
                <a:spLocks noChangeArrowheads="1"/>
              </p:cNvSpPr>
              <p:nvPr/>
            </p:nvSpPr>
            <p:spPr bwMode="auto">
              <a:xfrm>
                <a:off x="0" y="4020"/>
                <a:ext cx="5760" cy="300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24584" name="Rectangle 8"/>
            <p:cNvSpPr>
              <a:spLocks noChangeArrowheads="1"/>
            </p:cNvSpPr>
            <p:nvPr/>
          </p:nvSpPr>
          <p:spPr bwMode="auto">
            <a:xfrm>
              <a:off x="158" y="119"/>
              <a:ext cx="5489" cy="4082"/>
            </a:xfrm>
            <a:prstGeom prst="rect">
              <a:avLst/>
            </a:prstGeom>
            <a:solidFill>
              <a:srgbClr val="FFFFFF">
                <a:alpha val="6392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24579" name="Szövegdoboz 10"/>
          <p:cNvSpPr txBox="1">
            <a:spLocks noChangeArrowheads="1"/>
          </p:cNvSpPr>
          <p:nvPr/>
        </p:nvSpPr>
        <p:spPr bwMode="auto">
          <a:xfrm>
            <a:off x="571500" y="500063"/>
            <a:ext cx="82153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3200" b="1"/>
              <a:t>Az integráció hiánya, a miértek Ivánban:</a:t>
            </a:r>
          </a:p>
        </p:txBody>
      </p:sp>
      <p:sp>
        <p:nvSpPr>
          <p:cNvPr id="24580" name="Szövegdoboz 13"/>
          <p:cNvSpPr txBox="1">
            <a:spLocks noChangeArrowheads="1"/>
          </p:cNvSpPr>
          <p:nvPr/>
        </p:nvSpPr>
        <p:spPr bwMode="auto">
          <a:xfrm>
            <a:off x="642938" y="1071563"/>
            <a:ext cx="8072437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hu-HU"/>
              <a:t> </a:t>
            </a:r>
            <a:r>
              <a:rPr lang="hu-HU" sz="2000" b="1"/>
              <a:t>Tartósan létező sztereotípiák mozgósítása a cigányok </a:t>
            </a:r>
          </a:p>
          <a:p>
            <a:r>
              <a:rPr lang="hu-HU" sz="2000" b="1"/>
              <a:t>    megítélésében</a:t>
            </a:r>
          </a:p>
          <a:p>
            <a:pPr>
              <a:buFont typeface="Wingdings" pitchFamily="2" charset="2"/>
              <a:buChar char="Ø"/>
            </a:pPr>
            <a:r>
              <a:rPr lang="hu-HU" sz="2000" b="1"/>
              <a:t> Néhány cigány család anyagi jólétének irigysége</a:t>
            </a:r>
          </a:p>
          <a:p>
            <a:pPr>
              <a:buFont typeface="Wingdings" pitchFamily="2" charset="2"/>
              <a:buChar char="Ø"/>
            </a:pPr>
            <a:r>
              <a:rPr lang="hu-HU" sz="2000" b="1"/>
              <a:t> Aszimmetrikus kapcsolatok a magyar-cigány kapcsolatokban</a:t>
            </a:r>
          </a:p>
          <a:p>
            <a:pPr>
              <a:buFont typeface="Wingdings" pitchFamily="2" charset="2"/>
              <a:buChar char="Ø"/>
            </a:pPr>
            <a:r>
              <a:rPr lang="hu-HU" sz="2000" b="1"/>
              <a:t> A cigányok és nem cigányok között szűk az érintkezés zónája</a:t>
            </a:r>
          </a:p>
          <a:p>
            <a:pPr>
              <a:buFont typeface="Wingdings" pitchFamily="2" charset="2"/>
              <a:buChar char="Ø"/>
            </a:pPr>
            <a:r>
              <a:rPr lang="hu-HU" sz="2000" b="1"/>
              <a:t> A cigány népesség számszerű növekedése zavarokat okoz </a:t>
            </a:r>
          </a:p>
        </p:txBody>
      </p:sp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3357563"/>
            <a:ext cx="3824287" cy="249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89513" y="3357563"/>
            <a:ext cx="3570287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2"/>
          <p:cNvSpPr txBox="1">
            <a:spLocks noChangeArrowheads="1"/>
          </p:cNvSpPr>
          <p:nvPr/>
        </p:nvSpPr>
        <p:spPr bwMode="auto">
          <a:xfrm>
            <a:off x="900113" y="908050"/>
            <a:ext cx="4895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 b="1"/>
              <a:t>Pompsofmso mőpof őa</a:t>
            </a:r>
          </a:p>
        </p:txBody>
      </p:sp>
      <p:grpSp>
        <p:nvGrpSpPr>
          <p:cNvPr id="25602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25605" name="Group 4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25607" name="Rectangle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164"/>
              </a:xfrm>
              <a:prstGeom prst="rect">
                <a:avLst/>
              </a:prstGeom>
              <a:solidFill>
                <a:srgbClr val="7077F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pic>
            <p:nvPicPr>
              <p:cNvPr id="25608" name="Picture 6" descr="cigány zászló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161"/>
                <a:ext cx="5760" cy="38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609" name="Rectangle 7"/>
              <p:cNvSpPr>
                <a:spLocks noChangeArrowheads="1"/>
              </p:cNvSpPr>
              <p:nvPr/>
            </p:nvSpPr>
            <p:spPr bwMode="auto">
              <a:xfrm>
                <a:off x="0" y="4020"/>
                <a:ext cx="5760" cy="300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25606" name="Rectangle 8"/>
            <p:cNvSpPr>
              <a:spLocks noChangeArrowheads="1"/>
            </p:cNvSpPr>
            <p:nvPr/>
          </p:nvSpPr>
          <p:spPr bwMode="auto">
            <a:xfrm>
              <a:off x="135" y="90"/>
              <a:ext cx="5489" cy="4082"/>
            </a:xfrm>
            <a:prstGeom prst="rect">
              <a:avLst/>
            </a:prstGeom>
            <a:solidFill>
              <a:srgbClr val="FFFFFF">
                <a:alpha val="6392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25603" name="Szövegdoboz 12"/>
          <p:cNvSpPr txBox="1">
            <a:spLocks noChangeArrowheads="1"/>
          </p:cNvSpPr>
          <p:nvPr/>
        </p:nvSpPr>
        <p:spPr bwMode="auto">
          <a:xfrm>
            <a:off x="857250" y="642938"/>
            <a:ext cx="7286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3200" b="1"/>
              <a:t>Összefoglalás</a:t>
            </a:r>
          </a:p>
        </p:txBody>
      </p:sp>
      <p:sp>
        <p:nvSpPr>
          <p:cNvPr id="25604" name="Szövegdoboz 13"/>
          <p:cNvSpPr txBox="1">
            <a:spLocks noChangeArrowheads="1"/>
          </p:cNvSpPr>
          <p:nvPr/>
        </p:nvSpPr>
        <p:spPr bwMode="auto">
          <a:xfrm>
            <a:off x="642938" y="1500188"/>
            <a:ext cx="742950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hu-HU" sz="2400" b="1"/>
              <a:t> Fertőrákoson asszimiláció valósult meg a</a:t>
            </a:r>
          </a:p>
          <a:p>
            <a:pPr algn="just"/>
            <a:r>
              <a:rPr lang="hu-HU" sz="2400" b="1"/>
              <a:t>    cigányság esetében, nem beszélik a cigány</a:t>
            </a:r>
          </a:p>
          <a:p>
            <a:pPr algn="just"/>
            <a:r>
              <a:rPr lang="hu-HU" sz="2400" b="1"/>
              <a:t>    nyelvet, s az ősi szokásaikat elhagyták a</a:t>
            </a:r>
          </a:p>
          <a:p>
            <a:pPr algn="just"/>
            <a:r>
              <a:rPr lang="hu-HU" sz="2400" b="1"/>
              <a:t>    cigány lakosok.</a:t>
            </a:r>
          </a:p>
          <a:p>
            <a:pPr algn="just">
              <a:buFont typeface="Wingdings" pitchFamily="2" charset="2"/>
              <a:buChar char="Ø"/>
            </a:pPr>
            <a:r>
              <a:rPr lang="hu-HU" sz="2400" b="1"/>
              <a:t> Ivánban szegregáció tapasztalható, a falu 2</a:t>
            </a:r>
          </a:p>
          <a:p>
            <a:pPr algn="just"/>
            <a:r>
              <a:rPr lang="hu-HU" sz="2400" b="1"/>
              <a:t>    utcájában él „elkülönítve” a cigány lakosság, a</a:t>
            </a:r>
          </a:p>
          <a:p>
            <a:pPr algn="just"/>
            <a:r>
              <a:rPr lang="hu-HU" sz="2400" b="1"/>
              <a:t>    faluba beköltözésük gátolva a többségi nem</a:t>
            </a:r>
          </a:p>
          <a:p>
            <a:pPr algn="just"/>
            <a:r>
              <a:rPr lang="hu-HU" sz="2400" b="1"/>
              <a:t>    cigány lakosság által</a:t>
            </a:r>
          </a:p>
          <a:p>
            <a:pPr algn="just">
              <a:buFont typeface="Wingdings" pitchFamily="2" charset="2"/>
              <a:buChar char="Ø"/>
            </a:pPr>
            <a:r>
              <a:rPr lang="hu-HU" sz="2400" b="1"/>
              <a:t> Az integráció akadályokba ütközik az</a:t>
            </a:r>
          </a:p>
          <a:p>
            <a:pPr algn="just"/>
            <a:r>
              <a:rPr lang="hu-HU" sz="2400" b="1"/>
              <a:t>    előítéletek és sztereotípiák okán.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2"/>
          <p:cNvSpPr txBox="1">
            <a:spLocks noChangeArrowheads="1"/>
          </p:cNvSpPr>
          <p:nvPr/>
        </p:nvSpPr>
        <p:spPr bwMode="auto">
          <a:xfrm>
            <a:off x="900113" y="908050"/>
            <a:ext cx="4895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 b="1"/>
              <a:t>Pompsofmso mőpof őa</a:t>
            </a:r>
          </a:p>
        </p:txBody>
      </p:sp>
      <p:grpSp>
        <p:nvGrpSpPr>
          <p:cNvPr id="26626" name="Group 3"/>
          <p:cNvGrpSpPr>
            <a:grpSpLocks/>
          </p:cNvGrpSpPr>
          <p:nvPr/>
        </p:nvGrpSpPr>
        <p:grpSpPr bwMode="auto">
          <a:xfrm>
            <a:off x="0" y="-285750"/>
            <a:ext cx="9144000" cy="7143750"/>
            <a:chOff x="0" y="0"/>
            <a:chExt cx="5760" cy="4500"/>
          </a:xfrm>
        </p:grpSpPr>
        <p:grpSp>
          <p:nvGrpSpPr>
            <p:cNvPr id="26629" name="Group 4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26631" name="Rectangle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164"/>
              </a:xfrm>
              <a:prstGeom prst="rect">
                <a:avLst/>
              </a:prstGeom>
              <a:solidFill>
                <a:srgbClr val="7077F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pic>
            <p:nvPicPr>
              <p:cNvPr id="26632" name="Picture 6" descr="cigány zászló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161"/>
                <a:ext cx="5760" cy="38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6633" name="Rectangle 7"/>
              <p:cNvSpPr>
                <a:spLocks noChangeArrowheads="1"/>
              </p:cNvSpPr>
              <p:nvPr/>
            </p:nvSpPr>
            <p:spPr bwMode="auto">
              <a:xfrm>
                <a:off x="0" y="4020"/>
                <a:ext cx="5760" cy="300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26630" name="Rectangle 8"/>
            <p:cNvSpPr>
              <a:spLocks noChangeArrowheads="1"/>
            </p:cNvSpPr>
            <p:nvPr/>
          </p:nvSpPr>
          <p:spPr bwMode="auto">
            <a:xfrm>
              <a:off x="158" y="119"/>
              <a:ext cx="5489" cy="4381"/>
            </a:xfrm>
            <a:prstGeom prst="rect">
              <a:avLst/>
            </a:prstGeom>
            <a:solidFill>
              <a:srgbClr val="FFFFFF">
                <a:alpha val="6392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26627" name="Szövegdoboz 8"/>
          <p:cNvSpPr txBox="1">
            <a:spLocks noChangeArrowheads="1"/>
          </p:cNvSpPr>
          <p:nvPr/>
        </p:nvSpPr>
        <p:spPr bwMode="auto">
          <a:xfrm>
            <a:off x="857250" y="2428875"/>
            <a:ext cx="78581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4000" b="1"/>
              <a:t>Köszönöm megtisztelő figyelmüket!</a:t>
            </a:r>
          </a:p>
        </p:txBody>
      </p:sp>
      <p:sp>
        <p:nvSpPr>
          <p:cNvPr id="26628" name="Szövegdoboz 9"/>
          <p:cNvSpPr txBox="1">
            <a:spLocks noChangeArrowheads="1"/>
          </p:cNvSpPr>
          <p:nvPr/>
        </p:nvSpPr>
        <p:spPr bwMode="auto">
          <a:xfrm>
            <a:off x="4857750" y="5643563"/>
            <a:ext cx="3857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/>
              <a:t>         </a:t>
            </a:r>
            <a:r>
              <a:rPr lang="hu-HU" sz="2000" b="1"/>
              <a:t>Kanczler Balázs</a:t>
            </a:r>
          </a:p>
          <a:p>
            <a:r>
              <a:rPr lang="hu-HU" sz="2000" b="1">
                <a:solidFill>
                  <a:srgbClr val="0070C0"/>
                </a:solidFill>
              </a:rPr>
              <a:t>kanczlerbalazs@freemail.hu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2"/>
          <p:cNvSpPr txBox="1">
            <a:spLocks noChangeArrowheads="1"/>
          </p:cNvSpPr>
          <p:nvPr/>
        </p:nvSpPr>
        <p:spPr bwMode="auto">
          <a:xfrm>
            <a:off x="900113" y="908050"/>
            <a:ext cx="4895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 b="1"/>
              <a:t>Pompsofmso mőpof őa</a:t>
            </a:r>
          </a:p>
        </p:txBody>
      </p:sp>
      <p:grpSp>
        <p:nvGrpSpPr>
          <p:cNvPr id="16386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6392" name="Group 4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6394" name="Rectangle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164"/>
              </a:xfrm>
              <a:prstGeom prst="rect">
                <a:avLst/>
              </a:prstGeom>
              <a:solidFill>
                <a:srgbClr val="7077F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pic>
            <p:nvPicPr>
              <p:cNvPr id="16395" name="Picture 6" descr="cigány zászló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161"/>
                <a:ext cx="5760" cy="38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396" name="Rectangle 7"/>
              <p:cNvSpPr>
                <a:spLocks noChangeArrowheads="1"/>
              </p:cNvSpPr>
              <p:nvPr/>
            </p:nvSpPr>
            <p:spPr bwMode="auto">
              <a:xfrm>
                <a:off x="0" y="4020"/>
                <a:ext cx="5760" cy="300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16393" name="Rectangle 8"/>
            <p:cNvSpPr>
              <a:spLocks noChangeArrowheads="1"/>
            </p:cNvSpPr>
            <p:nvPr/>
          </p:nvSpPr>
          <p:spPr bwMode="auto">
            <a:xfrm>
              <a:off x="158" y="119"/>
              <a:ext cx="5489" cy="4082"/>
            </a:xfrm>
            <a:prstGeom prst="rect">
              <a:avLst/>
            </a:prstGeom>
            <a:solidFill>
              <a:srgbClr val="FFFFFF">
                <a:alpha val="6392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16387" name="Szövegdoboz 10"/>
          <p:cNvSpPr txBox="1">
            <a:spLocks noChangeArrowheads="1"/>
          </p:cNvSpPr>
          <p:nvPr/>
        </p:nvSpPr>
        <p:spPr bwMode="auto">
          <a:xfrm>
            <a:off x="642938" y="714375"/>
            <a:ext cx="7643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3200" b="1"/>
              <a:t>A kutatás helyszínei:</a:t>
            </a:r>
          </a:p>
        </p:txBody>
      </p:sp>
      <p:sp>
        <p:nvSpPr>
          <p:cNvPr id="16388" name="Szövegdoboz 11"/>
          <p:cNvSpPr txBox="1">
            <a:spLocks noChangeArrowheads="1"/>
          </p:cNvSpPr>
          <p:nvPr/>
        </p:nvSpPr>
        <p:spPr bwMode="auto">
          <a:xfrm>
            <a:off x="785813" y="1714500"/>
            <a:ext cx="77152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800" b="1"/>
              <a:t>Fertőrákos</a:t>
            </a:r>
            <a:r>
              <a:rPr lang="hu-HU" sz="2800"/>
              <a:t> és </a:t>
            </a:r>
            <a:r>
              <a:rPr lang="hu-HU" sz="2800" b="1"/>
              <a:t>Iván</a:t>
            </a:r>
            <a:r>
              <a:rPr lang="hu-HU" sz="2800"/>
              <a:t> községek </a:t>
            </a:r>
            <a:br>
              <a:rPr lang="hu-HU" sz="2800"/>
            </a:br>
            <a:r>
              <a:rPr lang="hu-HU" sz="2800"/>
              <a:t>                             (Győr-Moson-Sopron megye)</a:t>
            </a:r>
          </a:p>
        </p:txBody>
      </p:sp>
      <p:pic>
        <p:nvPicPr>
          <p:cNvPr id="16389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2786063"/>
            <a:ext cx="7643813" cy="35242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cxnSp>
        <p:nvCxnSpPr>
          <p:cNvPr id="15" name="Egyenes összekötő nyíllal 14"/>
          <p:cNvCxnSpPr/>
          <p:nvPr/>
        </p:nvCxnSpPr>
        <p:spPr>
          <a:xfrm rot="16200000" flipH="1">
            <a:off x="1107281" y="2821782"/>
            <a:ext cx="1571625" cy="5000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Egyenes összekötő nyíllal 17"/>
          <p:cNvCxnSpPr/>
          <p:nvPr/>
        </p:nvCxnSpPr>
        <p:spPr>
          <a:xfrm rot="5400000">
            <a:off x="1964531" y="2678907"/>
            <a:ext cx="2071687" cy="1143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2"/>
          <p:cNvSpPr txBox="1">
            <a:spLocks noChangeArrowheads="1"/>
          </p:cNvSpPr>
          <p:nvPr/>
        </p:nvSpPr>
        <p:spPr bwMode="auto">
          <a:xfrm>
            <a:off x="900113" y="908050"/>
            <a:ext cx="4895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 b="1"/>
              <a:t>Pompsofmso mőpof őa</a:t>
            </a:r>
          </a:p>
        </p:txBody>
      </p:sp>
      <p:grpSp>
        <p:nvGrpSpPr>
          <p:cNvPr id="17410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7413" name="Group 4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7415" name="Rectangle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164"/>
              </a:xfrm>
              <a:prstGeom prst="rect">
                <a:avLst/>
              </a:prstGeom>
              <a:solidFill>
                <a:srgbClr val="7077F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pic>
            <p:nvPicPr>
              <p:cNvPr id="17416" name="Picture 6" descr="cigány zászló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161"/>
                <a:ext cx="5760" cy="38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417" name="Rectangle 7"/>
              <p:cNvSpPr>
                <a:spLocks noChangeArrowheads="1"/>
              </p:cNvSpPr>
              <p:nvPr/>
            </p:nvSpPr>
            <p:spPr bwMode="auto">
              <a:xfrm>
                <a:off x="0" y="4020"/>
                <a:ext cx="5760" cy="300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17414" name="Rectangle 8"/>
            <p:cNvSpPr>
              <a:spLocks noChangeArrowheads="1"/>
            </p:cNvSpPr>
            <p:nvPr/>
          </p:nvSpPr>
          <p:spPr bwMode="auto">
            <a:xfrm>
              <a:off x="158" y="119"/>
              <a:ext cx="5489" cy="4082"/>
            </a:xfrm>
            <a:prstGeom prst="rect">
              <a:avLst/>
            </a:prstGeom>
            <a:solidFill>
              <a:srgbClr val="FFFFFF">
                <a:alpha val="6392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17411" name="Szövegdoboz 10"/>
          <p:cNvSpPr txBox="1">
            <a:spLocks noChangeArrowheads="1"/>
          </p:cNvSpPr>
          <p:nvPr/>
        </p:nvSpPr>
        <p:spPr bwMode="auto">
          <a:xfrm>
            <a:off x="857250" y="500063"/>
            <a:ext cx="3143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3200" b="1"/>
              <a:t>Miért itt???</a:t>
            </a:r>
          </a:p>
        </p:txBody>
      </p:sp>
      <p:sp>
        <p:nvSpPr>
          <p:cNvPr id="17412" name="Szövegdoboz 11"/>
          <p:cNvSpPr txBox="1">
            <a:spLocks noChangeArrowheads="1"/>
          </p:cNvSpPr>
          <p:nvPr/>
        </p:nvSpPr>
        <p:spPr bwMode="auto">
          <a:xfrm>
            <a:off x="1000125" y="1143000"/>
            <a:ext cx="7500938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b="1" u="sng"/>
              <a:t>Mert</a:t>
            </a:r>
            <a:r>
              <a:rPr lang="hu-HU" sz="2000" b="1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hu-HU" sz="2000" b="1"/>
              <a:t> Győr-Moson-Sopron megyében él a magyarországi cigányság 2,1 %-a (Kemény-Janky-Lengyel, 2003)</a:t>
            </a:r>
          </a:p>
          <a:p>
            <a:pPr>
              <a:buFont typeface="Wingdings" pitchFamily="2" charset="2"/>
              <a:buChar char="Ø"/>
            </a:pPr>
            <a:r>
              <a:rPr lang="hu-HU" sz="2000" b="1"/>
              <a:t> Nyugat-Dunántúlon 1971-2003 között a 4-szeresére emelkedett a cigány lakosság lélekszáma (Kemény-Janky-Lengyel, 2003)</a:t>
            </a:r>
          </a:p>
          <a:p>
            <a:r>
              <a:rPr lang="hu-HU" sz="2000" b="1"/>
              <a:t>Fertőrákoson:</a:t>
            </a:r>
          </a:p>
          <a:p>
            <a:pPr>
              <a:buFont typeface="Wingdings" pitchFamily="2" charset="2"/>
              <a:buChar char="Ø"/>
            </a:pPr>
            <a:r>
              <a:rPr lang="hu-HU" sz="2000" b="1"/>
              <a:t> A 80-as évekbeli szegregálódott cigánytelep eltűnt (átalakult )</a:t>
            </a:r>
          </a:p>
          <a:p>
            <a:pPr>
              <a:buFont typeface="Wingdings" pitchFamily="2" charset="2"/>
              <a:buChar char="Ø"/>
            </a:pPr>
            <a:r>
              <a:rPr lang="hu-HU" sz="2000" b="1"/>
              <a:t> A cigány lakosság (rasszjegyek és a Cigány Kisebbségi Önkormányzat Elnöke alapján) túlnyomó része nem vallja magát cigánynak(!)</a:t>
            </a:r>
          </a:p>
          <a:p>
            <a:r>
              <a:rPr lang="hu-HU" sz="2000" b="1"/>
              <a:t>Ivánban:</a:t>
            </a:r>
          </a:p>
          <a:p>
            <a:pPr>
              <a:buFont typeface="Wingdings" pitchFamily="2" charset="2"/>
              <a:buChar char="Ø"/>
            </a:pPr>
            <a:r>
              <a:rPr lang="hu-HU" sz="2000" b="1"/>
              <a:t> 2 utcában (Rózsa és Kápolna) szegregálva él a falu cigány lakossága</a:t>
            </a:r>
          </a:p>
          <a:p>
            <a:pPr>
              <a:buFont typeface="Wingdings" pitchFamily="2" charset="2"/>
              <a:buChar char="Ø"/>
            </a:pPr>
            <a:r>
              <a:rPr lang="hu-HU" sz="2000" b="1"/>
              <a:t> A cigány hagyományok többsége ma is él</a:t>
            </a:r>
          </a:p>
          <a:p>
            <a:pPr>
              <a:buFont typeface="Arial" charset="0"/>
              <a:buChar char="•"/>
            </a:pPr>
            <a:endParaRPr lang="hu-HU" sz="2000"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8436" name="Group 4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8438" name="Rectangle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164"/>
              </a:xfrm>
              <a:prstGeom prst="rect">
                <a:avLst/>
              </a:prstGeom>
              <a:solidFill>
                <a:srgbClr val="7077F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pic>
            <p:nvPicPr>
              <p:cNvPr id="18439" name="Picture 6" descr="cigány zászló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161"/>
                <a:ext cx="5760" cy="38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440" name="Rectangle 7"/>
              <p:cNvSpPr>
                <a:spLocks noChangeArrowheads="1"/>
              </p:cNvSpPr>
              <p:nvPr/>
            </p:nvSpPr>
            <p:spPr bwMode="auto">
              <a:xfrm>
                <a:off x="0" y="4020"/>
                <a:ext cx="5760" cy="300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18437" name="Rectangle 8"/>
            <p:cNvSpPr>
              <a:spLocks noChangeArrowheads="1"/>
            </p:cNvSpPr>
            <p:nvPr/>
          </p:nvSpPr>
          <p:spPr bwMode="auto">
            <a:xfrm>
              <a:off x="158" y="119"/>
              <a:ext cx="5489" cy="4082"/>
            </a:xfrm>
            <a:prstGeom prst="rect">
              <a:avLst/>
            </a:prstGeom>
            <a:solidFill>
              <a:srgbClr val="FFFFFF">
                <a:alpha val="6392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18434" name="Szövegdoboz 9"/>
          <p:cNvSpPr txBox="1">
            <a:spLocks noChangeArrowheads="1"/>
          </p:cNvSpPr>
          <p:nvPr/>
        </p:nvSpPr>
        <p:spPr bwMode="auto">
          <a:xfrm>
            <a:off x="714375" y="428625"/>
            <a:ext cx="57864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3200" b="1"/>
              <a:t>A kutatás módszere: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785813" y="1000125"/>
            <a:ext cx="7643812" cy="560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hu-HU" sz="2000" u="sng" dirty="0"/>
              <a:t>1. fázis</a:t>
            </a:r>
            <a:r>
              <a:rPr lang="hu-HU" sz="2000" dirty="0"/>
              <a:t>: Fertőrákos és Iván: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hu-HU" sz="2000" dirty="0"/>
              <a:t> </a:t>
            </a:r>
            <a:r>
              <a:rPr lang="hu-HU" sz="2000" b="1" dirty="0"/>
              <a:t>Résztvevő megfigyelés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hu-HU" sz="2000" dirty="0"/>
              <a:t> </a:t>
            </a:r>
            <a:r>
              <a:rPr lang="hu-HU" sz="2000" b="1" dirty="0"/>
              <a:t>Mélyinterjúk készítése </a:t>
            </a:r>
            <a:r>
              <a:rPr lang="hu-HU" sz="2000" dirty="0"/>
              <a:t>(Polgármester, Cigány Kisebbségi Önkormányzat Elnöke, Gyermekjóléti Szolgálat Családgondozója, Önkormányzat Szociális Előadója)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hu-HU" sz="2000" dirty="0"/>
              <a:t> </a:t>
            </a:r>
            <a:r>
              <a:rPr lang="hu-HU" sz="2000" b="1" dirty="0"/>
              <a:t>Strukturált interjúk készítése </a:t>
            </a:r>
            <a:r>
              <a:rPr lang="hu-HU" sz="2000" dirty="0"/>
              <a:t>(15 helyi cigány lakos)</a:t>
            </a:r>
          </a:p>
          <a:p>
            <a:pPr>
              <a:defRPr/>
            </a:pPr>
            <a:endParaRPr lang="hu-HU" sz="2000" u="sng" dirty="0"/>
          </a:p>
          <a:p>
            <a:pPr>
              <a:defRPr/>
            </a:pPr>
            <a:r>
              <a:rPr lang="hu-HU" sz="2000" u="sng" dirty="0"/>
              <a:t>2. fázis</a:t>
            </a:r>
            <a:r>
              <a:rPr lang="hu-HU" sz="2000" dirty="0"/>
              <a:t>: Győr-Moson-Sopron Megyei Levéltár Sopron: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hu-HU" sz="2000" dirty="0"/>
              <a:t> </a:t>
            </a:r>
            <a:r>
              <a:rPr lang="hu-HU" sz="2000" b="1" dirty="0"/>
              <a:t>Dokumentumelemzés</a:t>
            </a:r>
            <a:r>
              <a:rPr lang="hu-HU" sz="2000" dirty="0"/>
              <a:t> (Sopron vármegyei cigány összeírások 1773, 1774, 1775, 1778)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hu-HU" sz="2000" dirty="0"/>
              <a:t> Születési és Halotti Anyakönyvi Kivonatok 1895-1902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hu-HU" sz="2000" dirty="0"/>
              <a:t> Községek monográfiáinak feldolgozása, szakirodalmak felhasználása</a:t>
            </a:r>
          </a:p>
          <a:p>
            <a:pPr>
              <a:defRPr/>
            </a:pPr>
            <a:endParaRPr lang="hu-HU" sz="2000" u="sng" dirty="0"/>
          </a:p>
          <a:p>
            <a:pPr>
              <a:defRPr/>
            </a:pPr>
            <a:r>
              <a:rPr lang="hu-HU" sz="2000" u="sng" dirty="0"/>
              <a:t>3. fázis</a:t>
            </a:r>
            <a:r>
              <a:rPr lang="hu-HU" sz="2000" dirty="0"/>
              <a:t>: Iván: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hu-HU" sz="2000" dirty="0"/>
              <a:t> </a:t>
            </a:r>
            <a:r>
              <a:rPr lang="hu-HU" sz="2000" b="1" dirty="0"/>
              <a:t>Mélyinterjúk készítése </a:t>
            </a:r>
            <a:r>
              <a:rPr lang="hu-HU" sz="2000" dirty="0"/>
              <a:t>(15 nem cigány helyi lakos)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hu-HU" sz="2000" dirty="0"/>
              <a:t> </a:t>
            </a:r>
            <a:r>
              <a:rPr lang="hu-HU" sz="2000" b="1" dirty="0"/>
              <a:t>Résztvevő megfigyelés</a:t>
            </a:r>
            <a:r>
              <a:rPr lang="hu-HU" sz="2000" dirty="0"/>
              <a:t> a helyi konfliktusban</a:t>
            </a:r>
          </a:p>
          <a:p>
            <a:pPr>
              <a:buFont typeface="Wingdings" pitchFamily="2" charset="2"/>
              <a:buChar char="Ø"/>
              <a:defRPr/>
            </a:pPr>
            <a:endParaRPr lang="hu-H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1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rgbClr val="236B4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grpSp>
        <p:nvGrpSpPr>
          <p:cNvPr id="19458" name="Group 15"/>
          <p:cNvGrpSpPr>
            <a:grpSpLocks/>
          </p:cNvGrpSpPr>
          <p:nvPr/>
        </p:nvGrpSpPr>
        <p:grpSpPr bwMode="auto">
          <a:xfrm>
            <a:off x="0" y="0"/>
            <a:ext cx="9144000" cy="6597650"/>
            <a:chOff x="0" y="0"/>
            <a:chExt cx="5760" cy="4156"/>
          </a:xfrm>
        </p:grpSpPr>
        <p:grpSp>
          <p:nvGrpSpPr>
            <p:cNvPr id="19463" name="Group 14"/>
            <p:cNvGrpSpPr>
              <a:grpSpLocks/>
            </p:cNvGrpSpPr>
            <p:nvPr/>
          </p:nvGrpSpPr>
          <p:grpSpPr bwMode="auto">
            <a:xfrm>
              <a:off x="0" y="0"/>
              <a:ext cx="5760" cy="4095"/>
              <a:chOff x="0" y="0"/>
              <a:chExt cx="5760" cy="4095"/>
            </a:xfrm>
          </p:grpSpPr>
          <p:pic>
            <p:nvPicPr>
              <p:cNvPr id="19465" name="Picture 4" descr="magyar_zaszlo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255"/>
                <a:ext cx="5760" cy="38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466" name="Rectangle 1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346"/>
              </a:xfrm>
              <a:prstGeom prst="rect">
                <a:avLst/>
              </a:prstGeom>
              <a:solidFill>
                <a:srgbClr val="D3280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19464" name="Rectangle 13"/>
            <p:cNvSpPr>
              <a:spLocks noChangeArrowheads="1"/>
            </p:cNvSpPr>
            <p:nvPr/>
          </p:nvSpPr>
          <p:spPr bwMode="auto">
            <a:xfrm>
              <a:off x="158" y="164"/>
              <a:ext cx="5489" cy="3992"/>
            </a:xfrm>
            <a:prstGeom prst="rect">
              <a:avLst/>
            </a:prstGeom>
            <a:solidFill>
              <a:srgbClr val="FFFFFF">
                <a:alpha val="6392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19459" name="Szövegdoboz 9"/>
          <p:cNvSpPr txBox="1">
            <a:spLocks noChangeArrowheads="1"/>
          </p:cNvSpPr>
          <p:nvPr/>
        </p:nvSpPr>
        <p:spPr bwMode="auto">
          <a:xfrm>
            <a:off x="785813" y="500063"/>
            <a:ext cx="4071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3200" b="1"/>
              <a:t>Fertőrákos I.</a:t>
            </a:r>
          </a:p>
        </p:txBody>
      </p:sp>
      <p:sp>
        <p:nvSpPr>
          <p:cNvPr id="19460" name="Szövegdoboz 10"/>
          <p:cNvSpPr txBox="1">
            <a:spLocks noChangeArrowheads="1"/>
          </p:cNvSpPr>
          <p:nvPr/>
        </p:nvSpPr>
        <p:spPr bwMode="auto">
          <a:xfrm>
            <a:off x="928688" y="1428750"/>
            <a:ext cx="7358062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hu-HU" sz="2000" b="1"/>
              <a:t> Lélekszám: 2288 fő</a:t>
            </a:r>
          </a:p>
          <a:p>
            <a:pPr>
              <a:buFont typeface="Wingdings" pitchFamily="2" charset="2"/>
              <a:buChar char="Ø"/>
            </a:pPr>
            <a:r>
              <a:rPr lang="hu-HU" sz="2000" b="1"/>
              <a:t> Német és cigány kisebbség</a:t>
            </a:r>
          </a:p>
          <a:p>
            <a:pPr>
              <a:buFont typeface="Wingdings" pitchFamily="2" charset="2"/>
              <a:buChar char="Ø"/>
            </a:pPr>
            <a:r>
              <a:rPr lang="hu-HU" sz="2000" b="1"/>
              <a:t> 83 fő német nemzetiségű</a:t>
            </a:r>
          </a:p>
          <a:p>
            <a:pPr>
              <a:buFont typeface="Wingdings" pitchFamily="2" charset="2"/>
              <a:buChar char="Ø"/>
            </a:pPr>
            <a:r>
              <a:rPr lang="hu-HU" sz="2000" b="1"/>
              <a:t> 111 fő kötődik a német kultúrához és hagyományokhoz</a:t>
            </a:r>
            <a:br>
              <a:rPr lang="hu-HU" sz="2000" b="1"/>
            </a:br>
            <a:r>
              <a:rPr lang="hu-HU" sz="2000" b="1"/>
              <a:t>    (2001. évi népszámlálás)</a:t>
            </a:r>
          </a:p>
          <a:p>
            <a:pPr>
              <a:buFont typeface="Wingdings" pitchFamily="2" charset="2"/>
              <a:buChar char="Ø"/>
            </a:pPr>
            <a:r>
              <a:rPr lang="hu-HU" sz="2000" b="1"/>
              <a:t> kb. 200 (30!!) fő köszörűs (sváb) cigány</a:t>
            </a:r>
          </a:p>
          <a:p>
            <a:pPr>
              <a:buFont typeface="Wingdings" pitchFamily="2" charset="2"/>
              <a:buChar char="Ø"/>
            </a:pPr>
            <a:r>
              <a:rPr lang="hu-HU" sz="2000" b="1"/>
              <a:t> Leggyakoribb cigány név: Pfeiffer (1690)</a:t>
            </a:r>
          </a:p>
          <a:p>
            <a:r>
              <a:rPr lang="hu-HU"/>
              <a:t> </a:t>
            </a:r>
          </a:p>
        </p:txBody>
      </p:sp>
      <p:pic>
        <p:nvPicPr>
          <p:cNvPr id="19461" name="Picture 18" descr="E:\Balazs\DSC0078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3929063"/>
            <a:ext cx="3038475" cy="238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9" descr="E:\Balazs\DSC0078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88" y="3929063"/>
            <a:ext cx="3181350" cy="238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rgbClr val="236B4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grpSp>
        <p:nvGrpSpPr>
          <p:cNvPr id="20482" name="Group 3"/>
          <p:cNvGrpSpPr>
            <a:grpSpLocks/>
          </p:cNvGrpSpPr>
          <p:nvPr/>
        </p:nvGrpSpPr>
        <p:grpSpPr bwMode="auto">
          <a:xfrm>
            <a:off x="0" y="0"/>
            <a:ext cx="9144000" cy="6551613"/>
            <a:chOff x="0" y="0"/>
            <a:chExt cx="5760" cy="4127"/>
          </a:xfrm>
        </p:grpSpPr>
        <p:grpSp>
          <p:nvGrpSpPr>
            <p:cNvPr id="20487" name="Group 4"/>
            <p:cNvGrpSpPr>
              <a:grpSpLocks/>
            </p:cNvGrpSpPr>
            <p:nvPr/>
          </p:nvGrpSpPr>
          <p:grpSpPr bwMode="auto">
            <a:xfrm>
              <a:off x="0" y="0"/>
              <a:ext cx="5760" cy="4095"/>
              <a:chOff x="0" y="0"/>
              <a:chExt cx="5760" cy="4095"/>
            </a:xfrm>
          </p:grpSpPr>
          <p:pic>
            <p:nvPicPr>
              <p:cNvPr id="20489" name="Picture 5" descr="magyar_zaszlo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255"/>
                <a:ext cx="5760" cy="38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490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346"/>
              </a:xfrm>
              <a:prstGeom prst="rect">
                <a:avLst/>
              </a:prstGeom>
              <a:solidFill>
                <a:srgbClr val="D3280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20488" name="Rectangle 7"/>
            <p:cNvSpPr>
              <a:spLocks noChangeArrowheads="1"/>
            </p:cNvSpPr>
            <p:nvPr/>
          </p:nvSpPr>
          <p:spPr bwMode="auto">
            <a:xfrm>
              <a:off x="135" y="135"/>
              <a:ext cx="5489" cy="3992"/>
            </a:xfrm>
            <a:prstGeom prst="rect">
              <a:avLst/>
            </a:prstGeom>
            <a:solidFill>
              <a:srgbClr val="FFFFFF">
                <a:alpha val="6392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20483" name="Szövegdoboz 9"/>
          <p:cNvSpPr txBox="1">
            <a:spLocks noChangeArrowheads="1"/>
          </p:cNvSpPr>
          <p:nvPr/>
        </p:nvSpPr>
        <p:spPr bwMode="auto">
          <a:xfrm>
            <a:off x="857250" y="428625"/>
            <a:ext cx="3571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3200" b="1"/>
              <a:t>Fertőrákos II.</a:t>
            </a:r>
          </a:p>
        </p:txBody>
      </p:sp>
      <p:sp>
        <p:nvSpPr>
          <p:cNvPr id="20484" name="Szövegdoboz 10"/>
          <p:cNvSpPr txBox="1">
            <a:spLocks noChangeArrowheads="1"/>
          </p:cNvSpPr>
          <p:nvPr/>
        </p:nvSpPr>
        <p:spPr bwMode="auto">
          <a:xfrm>
            <a:off x="785813" y="1357313"/>
            <a:ext cx="757237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hu-HU" sz="2000" b="1"/>
              <a:t> A cigány lakosság beköltözése a faluba, asszimiláció</a:t>
            </a:r>
          </a:p>
          <a:p>
            <a:pPr>
              <a:buFont typeface="Wingdings" pitchFamily="2" charset="2"/>
              <a:buChar char="Ø"/>
            </a:pPr>
            <a:r>
              <a:rPr lang="hu-HU" sz="2000" b="1"/>
              <a:t> Beszélt nyelvek: magyar és német</a:t>
            </a:r>
          </a:p>
          <a:p>
            <a:pPr>
              <a:buFont typeface="Wingdings" pitchFamily="2" charset="2"/>
              <a:buChar char="Ø"/>
            </a:pPr>
            <a:r>
              <a:rPr lang="hu-HU" sz="2000" b="1"/>
              <a:t> Cigány hagyományok (népviselet, életmód, archaikus</a:t>
            </a:r>
            <a:br>
              <a:rPr lang="hu-HU" sz="2000" b="1"/>
            </a:br>
            <a:r>
              <a:rPr lang="hu-HU" sz="2000" b="1"/>
              <a:t>    cigány szakmák)kihalása</a:t>
            </a:r>
          </a:p>
          <a:p>
            <a:pPr>
              <a:buFont typeface="Wingdings" pitchFamily="2" charset="2"/>
              <a:buChar char="Ø"/>
            </a:pPr>
            <a:r>
              <a:rPr lang="hu-HU" sz="2000" b="1"/>
              <a:t> Foglalkozás: Ausztriában-lomtalanítás, betanított v. </a:t>
            </a:r>
            <a:br>
              <a:rPr lang="hu-HU" sz="2000" b="1"/>
            </a:br>
            <a:r>
              <a:rPr lang="hu-HU" sz="2000" b="1"/>
              <a:t>   segédmunka, mezőgazdasági munka Ausztriában és</a:t>
            </a:r>
            <a:br>
              <a:rPr lang="hu-HU" sz="2000" b="1"/>
            </a:br>
            <a:r>
              <a:rPr lang="hu-HU" sz="2000" b="1"/>
              <a:t>   Magyarországon, vasazás</a:t>
            </a:r>
          </a:p>
          <a:p>
            <a:endParaRPr lang="hu-HU"/>
          </a:p>
        </p:txBody>
      </p:sp>
      <p:pic>
        <p:nvPicPr>
          <p:cNvPr id="20485" name="Picture 8" descr="E:\Balazs\DSC0077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3714750"/>
            <a:ext cx="3395663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9" descr="E:\Balazs\DSC0076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5" y="3714750"/>
            <a:ext cx="327660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2"/>
          <p:cNvSpPr txBox="1">
            <a:spLocks noChangeArrowheads="1"/>
          </p:cNvSpPr>
          <p:nvPr/>
        </p:nvSpPr>
        <p:spPr bwMode="auto">
          <a:xfrm>
            <a:off x="900113" y="908050"/>
            <a:ext cx="4895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 b="1"/>
              <a:t>Pompsofmso mőpof őa</a:t>
            </a:r>
          </a:p>
        </p:txBody>
      </p:sp>
      <p:grpSp>
        <p:nvGrpSpPr>
          <p:cNvPr id="21506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21511" name="Group 4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21513" name="Rectangle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164"/>
              </a:xfrm>
              <a:prstGeom prst="rect">
                <a:avLst/>
              </a:prstGeom>
              <a:solidFill>
                <a:srgbClr val="7077F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pic>
            <p:nvPicPr>
              <p:cNvPr id="21514" name="Picture 6" descr="cigány zászló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161"/>
                <a:ext cx="5760" cy="38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515" name="Rectangle 7"/>
              <p:cNvSpPr>
                <a:spLocks noChangeArrowheads="1"/>
              </p:cNvSpPr>
              <p:nvPr/>
            </p:nvSpPr>
            <p:spPr bwMode="auto">
              <a:xfrm>
                <a:off x="0" y="4020"/>
                <a:ext cx="5760" cy="300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21512" name="Rectangle 8"/>
            <p:cNvSpPr>
              <a:spLocks noChangeArrowheads="1"/>
            </p:cNvSpPr>
            <p:nvPr/>
          </p:nvSpPr>
          <p:spPr bwMode="auto">
            <a:xfrm>
              <a:off x="158" y="119"/>
              <a:ext cx="5489" cy="4082"/>
            </a:xfrm>
            <a:prstGeom prst="rect">
              <a:avLst/>
            </a:prstGeom>
            <a:solidFill>
              <a:srgbClr val="FFFFFF">
                <a:alpha val="6392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21507" name="Szövegdoboz 10"/>
          <p:cNvSpPr txBox="1">
            <a:spLocks noChangeArrowheads="1"/>
          </p:cNvSpPr>
          <p:nvPr/>
        </p:nvSpPr>
        <p:spPr bwMode="auto">
          <a:xfrm>
            <a:off x="857250" y="500063"/>
            <a:ext cx="3143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3200" b="1"/>
              <a:t>Iván I.</a:t>
            </a:r>
          </a:p>
        </p:txBody>
      </p:sp>
      <p:sp>
        <p:nvSpPr>
          <p:cNvPr id="21508" name="Szövegdoboz 11"/>
          <p:cNvSpPr txBox="1">
            <a:spLocks noChangeArrowheads="1"/>
          </p:cNvSpPr>
          <p:nvPr/>
        </p:nvSpPr>
        <p:spPr bwMode="auto">
          <a:xfrm>
            <a:off x="785813" y="1143000"/>
            <a:ext cx="771525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hu-HU" sz="2000" b="1"/>
              <a:t> Lélekszám: 1379 fő</a:t>
            </a:r>
          </a:p>
          <a:p>
            <a:pPr>
              <a:buFont typeface="Wingdings" pitchFamily="2" charset="2"/>
              <a:buChar char="Ø"/>
            </a:pPr>
            <a:r>
              <a:rPr lang="hu-HU" sz="2000" b="1"/>
              <a:t> oláh cigány: kb. 300 (400) fő</a:t>
            </a:r>
          </a:p>
          <a:p>
            <a:pPr>
              <a:buFont typeface="Wingdings" pitchFamily="2" charset="2"/>
              <a:buChar char="Ø"/>
            </a:pPr>
            <a:r>
              <a:rPr lang="hu-HU" sz="2000" b="1"/>
              <a:t> muzsikus cigány: kb. 100 (200) fő</a:t>
            </a:r>
          </a:p>
          <a:p>
            <a:pPr>
              <a:buFont typeface="Wingdings" pitchFamily="2" charset="2"/>
              <a:buChar char="Ø"/>
            </a:pPr>
            <a:r>
              <a:rPr lang="hu-HU" sz="2000" b="1"/>
              <a:t> cigány nevek: oláh- Horváth (1773), Karika, Kolompár        </a:t>
            </a:r>
            <a:br>
              <a:rPr lang="hu-HU" sz="2000" b="1"/>
            </a:br>
            <a:r>
              <a:rPr lang="hu-HU" sz="2000" b="1"/>
              <a:t>    (1792), Kovács, Kőfalvi, Sztojka (1914), Lakatos, Vajda (Vas) </a:t>
            </a:r>
          </a:p>
          <a:p>
            <a:pPr>
              <a:buFont typeface="Wingdings" pitchFamily="2" charset="2"/>
              <a:buChar char="Ø"/>
            </a:pPr>
            <a:r>
              <a:rPr lang="hu-HU" sz="2000" b="1"/>
              <a:t> muzsikus: Habda, Habdák, Holdosi, Horváth (1895)</a:t>
            </a:r>
          </a:p>
        </p:txBody>
      </p:sp>
      <p:pic>
        <p:nvPicPr>
          <p:cNvPr id="21509" name="Picture 2" descr="E:\Balazs\DSC007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3500438"/>
            <a:ext cx="3790950" cy="284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3" descr="E:\Balazs\DSC0063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3" y="3500438"/>
            <a:ext cx="346710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2"/>
          <p:cNvSpPr txBox="1">
            <a:spLocks noChangeArrowheads="1"/>
          </p:cNvSpPr>
          <p:nvPr/>
        </p:nvSpPr>
        <p:spPr bwMode="auto">
          <a:xfrm>
            <a:off x="900113" y="908050"/>
            <a:ext cx="4895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 b="1"/>
              <a:t>Pompsofmso mőpof őa</a:t>
            </a:r>
          </a:p>
        </p:txBody>
      </p:sp>
      <p:grpSp>
        <p:nvGrpSpPr>
          <p:cNvPr id="22530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22535" name="Group 4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22537" name="Rectangle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164"/>
              </a:xfrm>
              <a:prstGeom prst="rect">
                <a:avLst/>
              </a:prstGeom>
              <a:solidFill>
                <a:srgbClr val="7077F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pic>
            <p:nvPicPr>
              <p:cNvPr id="22538" name="Picture 6" descr="cigány zászló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161"/>
                <a:ext cx="5760" cy="38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539" name="Rectangle 7"/>
              <p:cNvSpPr>
                <a:spLocks noChangeArrowheads="1"/>
              </p:cNvSpPr>
              <p:nvPr/>
            </p:nvSpPr>
            <p:spPr bwMode="auto">
              <a:xfrm>
                <a:off x="0" y="4020"/>
                <a:ext cx="5760" cy="300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22536" name="Rectangle 8"/>
            <p:cNvSpPr>
              <a:spLocks noChangeArrowheads="1"/>
            </p:cNvSpPr>
            <p:nvPr/>
          </p:nvSpPr>
          <p:spPr bwMode="auto">
            <a:xfrm>
              <a:off x="158" y="119"/>
              <a:ext cx="5489" cy="4082"/>
            </a:xfrm>
            <a:prstGeom prst="rect">
              <a:avLst/>
            </a:prstGeom>
            <a:solidFill>
              <a:srgbClr val="FFFFFF">
                <a:alpha val="6392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22531" name="Szövegdoboz 10"/>
          <p:cNvSpPr txBox="1">
            <a:spLocks noChangeArrowheads="1"/>
          </p:cNvSpPr>
          <p:nvPr/>
        </p:nvSpPr>
        <p:spPr bwMode="auto">
          <a:xfrm>
            <a:off x="857250" y="500063"/>
            <a:ext cx="3143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3200" b="1"/>
              <a:t>Iván II.</a:t>
            </a:r>
          </a:p>
        </p:txBody>
      </p:sp>
      <p:sp>
        <p:nvSpPr>
          <p:cNvPr id="22532" name="Szövegdoboz 11"/>
          <p:cNvSpPr txBox="1">
            <a:spLocks noChangeArrowheads="1"/>
          </p:cNvSpPr>
          <p:nvPr/>
        </p:nvSpPr>
        <p:spPr bwMode="auto">
          <a:xfrm>
            <a:off x="1000125" y="1143000"/>
            <a:ext cx="7500938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hu-HU" sz="2000" b="1"/>
              <a:t> Beszélt nyelvek: lovári cigány és magyar</a:t>
            </a:r>
          </a:p>
          <a:p>
            <a:pPr>
              <a:buFont typeface="Wingdings" pitchFamily="2" charset="2"/>
              <a:buChar char="Ø"/>
            </a:pPr>
            <a:r>
              <a:rPr lang="hu-HU" sz="2000" b="1"/>
              <a:t> Cigány lakosság szegregálva a Rózsa és Kápolna utcákba</a:t>
            </a:r>
          </a:p>
          <a:p>
            <a:pPr>
              <a:buFont typeface="Wingdings" pitchFamily="2" charset="2"/>
              <a:buChar char="Ø"/>
            </a:pPr>
            <a:r>
              <a:rPr lang="hu-HU" sz="2000" b="1"/>
              <a:t> Népviselet karácsonykor és húsvétkor</a:t>
            </a:r>
          </a:p>
          <a:p>
            <a:pPr>
              <a:buFont typeface="Wingdings" pitchFamily="2" charset="2"/>
              <a:buChar char="Ø"/>
            </a:pPr>
            <a:r>
              <a:rPr lang="hu-HU" sz="2000" b="1"/>
              <a:t> Foglalkozások: lomtalanítás Ausztriában, vasazás, </a:t>
            </a:r>
          </a:p>
          <a:p>
            <a:r>
              <a:rPr lang="hu-HU" sz="2000" b="1"/>
              <a:t>    betanított munka (Lövő és Sopronkövesd), túlnyomó</a:t>
            </a:r>
          </a:p>
          <a:p>
            <a:r>
              <a:rPr lang="hu-HU" sz="2000" b="1"/>
              <a:t>    többség munkanélküli  (álláskereső)</a:t>
            </a:r>
          </a:p>
          <a:p>
            <a:endParaRPr lang="hu-HU" sz="2000" b="1"/>
          </a:p>
        </p:txBody>
      </p:sp>
      <p:pic>
        <p:nvPicPr>
          <p:cNvPr id="22533" name="Picture 2" descr="E:\Balazs\DSC005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3357563"/>
            <a:ext cx="3562350" cy="267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3" descr="E:\Balazs\DSC0073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88" y="3357563"/>
            <a:ext cx="3643312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2"/>
          <p:cNvSpPr txBox="1">
            <a:spLocks noChangeArrowheads="1"/>
          </p:cNvSpPr>
          <p:nvPr/>
        </p:nvSpPr>
        <p:spPr bwMode="auto">
          <a:xfrm>
            <a:off x="900113" y="908050"/>
            <a:ext cx="4895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 b="1"/>
              <a:t>Pompsofmso mőpof őa</a:t>
            </a:r>
          </a:p>
        </p:txBody>
      </p:sp>
      <p:grpSp>
        <p:nvGrpSpPr>
          <p:cNvPr id="23554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23559" name="Group 4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23561" name="Rectangle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164"/>
              </a:xfrm>
              <a:prstGeom prst="rect">
                <a:avLst/>
              </a:prstGeom>
              <a:solidFill>
                <a:srgbClr val="7077F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pic>
            <p:nvPicPr>
              <p:cNvPr id="23562" name="Picture 6" descr="cigány zászló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161"/>
                <a:ext cx="5760" cy="38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563" name="Rectangle 7"/>
              <p:cNvSpPr>
                <a:spLocks noChangeArrowheads="1"/>
              </p:cNvSpPr>
              <p:nvPr/>
            </p:nvSpPr>
            <p:spPr bwMode="auto">
              <a:xfrm>
                <a:off x="0" y="4020"/>
                <a:ext cx="5760" cy="300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23560" name="Rectangle 8"/>
            <p:cNvSpPr>
              <a:spLocks noChangeArrowheads="1"/>
            </p:cNvSpPr>
            <p:nvPr/>
          </p:nvSpPr>
          <p:spPr bwMode="auto">
            <a:xfrm>
              <a:off x="158" y="119"/>
              <a:ext cx="5489" cy="4082"/>
            </a:xfrm>
            <a:prstGeom prst="rect">
              <a:avLst/>
            </a:prstGeom>
            <a:solidFill>
              <a:srgbClr val="FFFFFF">
                <a:alpha val="6392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23555" name="Szövegdoboz 10"/>
          <p:cNvSpPr txBox="1">
            <a:spLocks noChangeArrowheads="1"/>
          </p:cNvSpPr>
          <p:nvPr/>
        </p:nvSpPr>
        <p:spPr bwMode="auto">
          <a:xfrm>
            <a:off x="857250" y="500063"/>
            <a:ext cx="3143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3200" b="1"/>
              <a:t>Iván III.</a:t>
            </a:r>
          </a:p>
        </p:txBody>
      </p:sp>
      <p:sp>
        <p:nvSpPr>
          <p:cNvPr id="23556" name="Szövegdoboz 11"/>
          <p:cNvSpPr txBox="1">
            <a:spLocks noChangeArrowheads="1"/>
          </p:cNvSpPr>
          <p:nvPr/>
        </p:nvSpPr>
        <p:spPr bwMode="auto">
          <a:xfrm>
            <a:off x="1000125" y="1143000"/>
            <a:ext cx="7500938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hu-HU" sz="2000" b="1"/>
              <a:t>Cigány esküvő: csak szűz lány esetében lehetséges(!)</a:t>
            </a:r>
          </a:p>
          <a:p>
            <a:pPr>
              <a:buFont typeface="Wingdings" pitchFamily="2" charset="2"/>
              <a:buChar char="Ø"/>
            </a:pPr>
            <a:r>
              <a:rPr lang="hu-HU" sz="2000" b="1"/>
              <a:t> A Vajda v. a Kisebbségi Önkormányzat Elnöke kéri ki a</a:t>
            </a:r>
          </a:p>
          <a:p>
            <a:r>
              <a:rPr lang="hu-HU" sz="2000" b="1"/>
              <a:t>    lányt</a:t>
            </a:r>
          </a:p>
          <a:p>
            <a:pPr>
              <a:buFont typeface="Wingdings" pitchFamily="2" charset="2"/>
              <a:buChar char="Ø"/>
            </a:pPr>
            <a:r>
              <a:rPr lang="hu-HU" sz="2000" b="1"/>
              <a:t> Sorrend: beszélgetés, megkéretés, lakodalom</a:t>
            </a:r>
          </a:p>
          <a:p>
            <a:pPr>
              <a:buFont typeface="Wingdings" pitchFamily="2" charset="2"/>
              <a:buChar char="Ø"/>
            </a:pPr>
            <a:r>
              <a:rPr lang="hu-HU" sz="2000" b="1"/>
              <a:t> menyasszonyi tánc: 2-3 órás</a:t>
            </a:r>
          </a:p>
          <a:p>
            <a:pPr>
              <a:buFont typeface="Wingdings" pitchFamily="2" charset="2"/>
              <a:buChar char="Ø"/>
            </a:pPr>
            <a:r>
              <a:rPr lang="hu-HU" sz="2000" b="1"/>
              <a:t> vendégsereg: 4-500 fő (anyagiak függvénye)</a:t>
            </a:r>
          </a:p>
          <a:p>
            <a:pPr>
              <a:buFont typeface="Wingdings" pitchFamily="2" charset="2"/>
              <a:buChar char="Ø"/>
            </a:pPr>
            <a:r>
              <a:rPr lang="hu-HU" sz="2000" b="1"/>
              <a:t> A piros kendő megkötésétől asszonyság</a:t>
            </a:r>
          </a:p>
        </p:txBody>
      </p:sp>
      <p:pic>
        <p:nvPicPr>
          <p:cNvPr id="23557" name="Picture 2" descr="E:\Balazs\DSC006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75" y="3643313"/>
            <a:ext cx="3357563" cy="238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3" descr="E:\Balazs\DSC0059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38" y="3357563"/>
            <a:ext cx="2357437" cy="296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474</Words>
  <Application>Microsoft Office PowerPoint</Application>
  <PresentationFormat>On-screen Show (4:3)</PresentationFormat>
  <Paragraphs>93</Paragraphs>
  <Slides>12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Tervezősablon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Alapértelmezett terv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</vt:vector>
  </TitlesOfParts>
  <Company>lapker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cigány identitás változása...</dc:title>
  <dc:subject>MSZT Konferencia Debrecen, 2009.</dc:subject>
  <dc:creator>Kanczler Balázs szociológus</dc:creator>
  <cp:keywords>kanczlerbalazs@freemail.hu</cp:keywords>
  <cp:lastModifiedBy>Vera</cp:lastModifiedBy>
  <cp:revision>34</cp:revision>
  <dcterms:created xsi:type="dcterms:W3CDTF">2009-11-10T17:51:11Z</dcterms:created>
  <dcterms:modified xsi:type="dcterms:W3CDTF">2009-12-07T15:57:54Z</dcterms:modified>
  <cp:category>No.I.</cp:category>
</cp:coreProperties>
</file>