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7" r:id="rId14"/>
  </p:sldIdLst>
  <p:sldSz cx="9144000" cy="6858000" type="screen4x3"/>
  <p:notesSz cx="7099300" cy="10234613"/>
  <p:defaultTextStyle>
    <a:defPPr>
      <a:defRPr lang="hu-H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1164" y="-9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&#193;thozat_d\Dokumentumok\2009\H&#233;rakl&#233;sz%20mer&#237;t&#233;s\demogr&#225;fia_2040-ig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&#193;thozat_d\Dokumentumok\2009\H&#233;rakl&#233;sz%20mer&#237;t&#233;s\demogr&#225;fia_2040-ig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&#193;thozat_d\Dokumentumok\2009\H&#233;rakl&#233;sz%20mer&#237;t&#233;s\demogr&#225;fia_2040-ig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Munkaf&#252;zet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hu-HU"/>
  <c:chart>
    <c:plotArea>
      <c:layout>
        <c:manualLayout>
          <c:layoutTarget val="inner"/>
          <c:xMode val="edge"/>
          <c:yMode val="edge"/>
          <c:x val="7.2708966934688896E-2"/>
          <c:y val="5.1527645103079375E-2"/>
          <c:w val="0.65060235526114862"/>
          <c:h val="0.79772616478233938"/>
        </c:manualLayout>
      </c:layout>
      <c:lineChart>
        <c:grouping val="stacked"/>
        <c:ser>
          <c:idx val="0"/>
          <c:order val="0"/>
          <c:tx>
            <c:strRef>
              <c:f>Munka3!$C$7</c:f>
              <c:strCache>
                <c:ptCount val="1"/>
                <c:pt idx="0">
                  <c:v>Teljes népesség</c:v>
                </c:pt>
              </c:strCache>
            </c:strRef>
          </c:tx>
          <c:spPr>
            <a:ln w="44450"/>
          </c:spPr>
          <c:cat>
            <c:numRef>
              <c:f>Munka3!$D$6:$M$6</c:f>
              <c:numCache>
                <c:formatCode>General</c:formatCode>
                <c:ptCount val="10"/>
                <c:pt idx="0">
                  <c:v>1930</c:v>
                </c:pt>
                <c:pt idx="1">
                  <c:v>1960</c:v>
                </c:pt>
                <c:pt idx="2">
                  <c:v>1970</c:v>
                </c:pt>
                <c:pt idx="3">
                  <c:v>1980</c:v>
                </c:pt>
                <c:pt idx="4">
                  <c:v>1990</c:v>
                </c:pt>
                <c:pt idx="5">
                  <c:v>2001</c:v>
                </c:pt>
                <c:pt idx="6">
                  <c:v>2010</c:v>
                </c:pt>
                <c:pt idx="7">
                  <c:v>2020</c:v>
                </c:pt>
                <c:pt idx="8">
                  <c:v>2030</c:v>
                </c:pt>
                <c:pt idx="9">
                  <c:v>2040</c:v>
                </c:pt>
              </c:numCache>
            </c:numRef>
          </c:cat>
          <c:val>
            <c:numRef>
              <c:f>Munka3!$D$7:$M$7</c:f>
              <c:numCache>
                <c:formatCode>General</c:formatCode>
                <c:ptCount val="10"/>
                <c:pt idx="0">
                  <c:v>8685109</c:v>
                </c:pt>
                <c:pt idx="1">
                  <c:v>9961044</c:v>
                </c:pt>
                <c:pt idx="2">
                  <c:v>10300996</c:v>
                </c:pt>
                <c:pt idx="3">
                  <c:v>10709463</c:v>
                </c:pt>
                <c:pt idx="4">
                  <c:v>10374823</c:v>
                </c:pt>
                <c:pt idx="5">
                  <c:v>10198315</c:v>
                </c:pt>
                <c:pt idx="6">
                  <c:v>10016709</c:v>
                </c:pt>
                <c:pt idx="7">
                  <c:v>9839679</c:v>
                </c:pt>
                <c:pt idx="8">
                  <c:v>9613465</c:v>
                </c:pt>
                <c:pt idx="9">
                  <c:v>9294447</c:v>
                </c:pt>
              </c:numCache>
            </c:numRef>
          </c:val>
          <c:smooth val="1"/>
        </c:ser>
        <c:marker val="1"/>
        <c:axId val="37312768"/>
        <c:axId val="37344384"/>
      </c:lineChart>
      <c:lineChart>
        <c:grouping val="stacked"/>
        <c:ser>
          <c:idx val="1"/>
          <c:order val="1"/>
          <c:tx>
            <c:strRef>
              <c:f>Munka3!$C$8</c:f>
              <c:strCache>
                <c:ptCount val="1"/>
                <c:pt idx="0">
                  <c:v>15-24 évesek száma</c:v>
                </c:pt>
              </c:strCache>
            </c:strRef>
          </c:tx>
          <c:spPr>
            <a:ln w="44450"/>
          </c:spPr>
          <c:cat>
            <c:numRef>
              <c:f>Munka3!$D$6:$M$6</c:f>
              <c:numCache>
                <c:formatCode>General</c:formatCode>
                <c:ptCount val="10"/>
                <c:pt idx="0">
                  <c:v>1930</c:v>
                </c:pt>
                <c:pt idx="1">
                  <c:v>1960</c:v>
                </c:pt>
                <c:pt idx="2">
                  <c:v>1970</c:v>
                </c:pt>
                <c:pt idx="3">
                  <c:v>1980</c:v>
                </c:pt>
                <c:pt idx="4">
                  <c:v>1990</c:v>
                </c:pt>
                <c:pt idx="5">
                  <c:v>2001</c:v>
                </c:pt>
                <c:pt idx="6">
                  <c:v>2010</c:v>
                </c:pt>
                <c:pt idx="7">
                  <c:v>2020</c:v>
                </c:pt>
                <c:pt idx="8">
                  <c:v>2030</c:v>
                </c:pt>
                <c:pt idx="9">
                  <c:v>2040</c:v>
                </c:pt>
              </c:numCache>
            </c:numRef>
          </c:cat>
          <c:val>
            <c:numRef>
              <c:f>Munka3!$D$8:$M$8</c:f>
              <c:numCache>
                <c:formatCode>General</c:formatCode>
                <c:ptCount val="10"/>
                <c:pt idx="0">
                  <c:v>1672742</c:v>
                </c:pt>
                <c:pt idx="1">
                  <c:v>1432454</c:v>
                </c:pt>
                <c:pt idx="2">
                  <c:v>1688639</c:v>
                </c:pt>
                <c:pt idx="3">
                  <c:v>1464409</c:v>
                </c:pt>
                <c:pt idx="4">
                  <c:v>1445509</c:v>
                </c:pt>
                <c:pt idx="5">
                  <c:v>1477911</c:v>
                </c:pt>
                <c:pt idx="6">
                  <c:v>1244521</c:v>
                </c:pt>
                <c:pt idx="7">
                  <c:v>1001382</c:v>
                </c:pt>
                <c:pt idx="8">
                  <c:v>1013213</c:v>
                </c:pt>
                <c:pt idx="9">
                  <c:v>960673</c:v>
                </c:pt>
              </c:numCache>
            </c:numRef>
          </c:val>
          <c:smooth val="1"/>
        </c:ser>
        <c:marker val="1"/>
        <c:axId val="37369728"/>
        <c:axId val="37367808"/>
      </c:lineChart>
      <c:catAx>
        <c:axId val="37312768"/>
        <c:scaling>
          <c:orientation val="minMax"/>
        </c:scaling>
        <c:axPos val="b"/>
        <c:numFmt formatCode="General" sourceLinked="1"/>
        <c:tickLblPos val="nextTo"/>
        <c:crossAx val="37344384"/>
        <c:crosses val="autoZero"/>
        <c:auto val="1"/>
        <c:lblAlgn val="ctr"/>
        <c:lblOffset val="100"/>
      </c:catAx>
      <c:valAx>
        <c:axId val="37344384"/>
        <c:scaling>
          <c:orientation val="minMax"/>
          <c:min val="6000000"/>
        </c:scaling>
        <c:axPos val="l"/>
        <c:majorGridlines/>
        <c:numFmt formatCode="General" sourceLinked="1"/>
        <c:tickLblPos val="nextTo"/>
        <c:crossAx val="37312768"/>
        <c:crosses val="autoZero"/>
        <c:crossBetween val="between"/>
        <c:dispUnits>
          <c:builtInUnit val="millions"/>
          <c:dispUnitsLbl/>
        </c:dispUnits>
      </c:valAx>
      <c:valAx>
        <c:axId val="37367808"/>
        <c:scaling>
          <c:orientation val="minMax"/>
          <c:min val="600000"/>
        </c:scaling>
        <c:axPos val="r"/>
        <c:numFmt formatCode="General" sourceLinked="1"/>
        <c:tickLblPos val="nextTo"/>
        <c:crossAx val="37369728"/>
        <c:crosses val="max"/>
        <c:crossBetween val="between"/>
        <c:dispUnits>
          <c:builtInUnit val="millions"/>
          <c:dispUnitsLbl/>
        </c:dispUnits>
      </c:valAx>
      <c:catAx>
        <c:axId val="37369728"/>
        <c:scaling>
          <c:orientation val="minMax"/>
        </c:scaling>
        <c:delete val="1"/>
        <c:axPos val="b"/>
        <c:numFmt formatCode="General" sourceLinked="1"/>
        <c:tickLblPos val="nextTo"/>
        <c:crossAx val="37367808"/>
        <c:crosses val="autoZero"/>
        <c:auto val="1"/>
        <c:lblAlgn val="ctr"/>
        <c:lblOffset val="100"/>
      </c:catAx>
    </c:plotArea>
    <c:legend>
      <c:legendPos val="r"/>
      <c:layout>
        <c:manualLayout>
          <c:xMode val="edge"/>
          <c:yMode val="edge"/>
          <c:x val="0.84306649168853964"/>
          <c:y val="8.1918292200725482E-2"/>
          <c:w val="0.14370599508394791"/>
          <c:h val="0.50200589526369077"/>
        </c:manualLayout>
      </c:layout>
    </c:legend>
    <c:plotVisOnly val="1"/>
  </c:chart>
  <c:spPr>
    <a:ln>
      <a:noFill/>
    </a:ln>
  </c:spPr>
  <c:txPr>
    <a:bodyPr/>
    <a:lstStyle/>
    <a:p>
      <a:pPr>
        <a:defRPr sz="1800"/>
      </a:pPr>
      <a:endParaRPr lang="hu-H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hu-HU"/>
  <c:chart>
    <c:plotArea>
      <c:layout>
        <c:manualLayout>
          <c:layoutTarget val="inner"/>
          <c:xMode val="edge"/>
          <c:yMode val="edge"/>
          <c:x val="0.11067192989765168"/>
          <c:y val="5.8641247502063773E-2"/>
          <c:w val="0.60080096237970304"/>
          <c:h val="0.76980143357101627"/>
        </c:manualLayout>
      </c:layout>
      <c:lineChart>
        <c:grouping val="stacked"/>
        <c:ser>
          <c:idx val="1"/>
          <c:order val="0"/>
          <c:tx>
            <c:strRef>
              <c:f>Munka3!$C$34</c:f>
              <c:strCache>
                <c:ptCount val="1"/>
                <c:pt idx="0">
                  <c:v>15-24 évesek aránya</c:v>
                </c:pt>
              </c:strCache>
            </c:strRef>
          </c:tx>
          <c:spPr>
            <a:ln w="44450"/>
          </c:spPr>
          <c:cat>
            <c:numRef>
              <c:f>Munka3!$D$32:$M$32</c:f>
              <c:numCache>
                <c:formatCode>0</c:formatCode>
                <c:ptCount val="10"/>
                <c:pt idx="0">
                  <c:v>1930</c:v>
                </c:pt>
                <c:pt idx="1">
                  <c:v>1960</c:v>
                </c:pt>
                <c:pt idx="2">
                  <c:v>1970</c:v>
                </c:pt>
                <c:pt idx="3">
                  <c:v>1980</c:v>
                </c:pt>
                <c:pt idx="4">
                  <c:v>1990</c:v>
                </c:pt>
                <c:pt idx="5">
                  <c:v>2001</c:v>
                </c:pt>
                <c:pt idx="6">
                  <c:v>2010</c:v>
                </c:pt>
                <c:pt idx="7">
                  <c:v>2020</c:v>
                </c:pt>
                <c:pt idx="8">
                  <c:v>2030</c:v>
                </c:pt>
                <c:pt idx="9">
                  <c:v>2040</c:v>
                </c:pt>
              </c:numCache>
            </c:numRef>
          </c:cat>
          <c:val>
            <c:numRef>
              <c:f>Munka3!$D$34:$M$34</c:f>
              <c:numCache>
                <c:formatCode>0.00%</c:formatCode>
                <c:ptCount val="10"/>
                <c:pt idx="0">
                  <c:v>0.19259999999999999</c:v>
                </c:pt>
                <c:pt idx="1">
                  <c:v>0.14380000000000001</c:v>
                </c:pt>
                <c:pt idx="2">
                  <c:v>0.16389999999999999</c:v>
                </c:pt>
                <c:pt idx="3">
                  <c:v>0.13669999999999999</c:v>
                </c:pt>
                <c:pt idx="4">
                  <c:v>0.13930000000000001</c:v>
                </c:pt>
                <c:pt idx="5">
                  <c:v>0.14490000000000025</c:v>
                </c:pt>
                <c:pt idx="6">
                  <c:v>0.12420000000000013</c:v>
                </c:pt>
                <c:pt idx="7">
                  <c:v>0.1018</c:v>
                </c:pt>
                <c:pt idx="8">
                  <c:v>0.1053</c:v>
                </c:pt>
                <c:pt idx="9">
                  <c:v>0.1033</c:v>
                </c:pt>
              </c:numCache>
            </c:numRef>
          </c:val>
          <c:smooth val="1"/>
        </c:ser>
        <c:marker val="1"/>
        <c:axId val="37395840"/>
        <c:axId val="37487744"/>
      </c:lineChart>
      <c:lineChart>
        <c:grouping val="stacked"/>
        <c:ser>
          <c:idx val="2"/>
          <c:order val="1"/>
          <c:tx>
            <c:strRef>
              <c:f>Munka3!$C$35</c:f>
              <c:strCache>
                <c:ptCount val="1"/>
                <c:pt idx="0">
                  <c:v>Heraklészesek aránya a korosztályban</c:v>
                </c:pt>
              </c:strCache>
            </c:strRef>
          </c:tx>
          <c:spPr>
            <a:ln w="44450"/>
          </c:spPr>
          <c:cat>
            <c:numRef>
              <c:f>Munka3!$D$32:$M$32</c:f>
              <c:numCache>
                <c:formatCode>0</c:formatCode>
                <c:ptCount val="10"/>
                <c:pt idx="0">
                  <c:v>1930</c:v>
                </c:pt>
                <c:pt idx="1">
                  <c:v>1960</c:v>
                </c:pt>
                <c:pt idx="2">
                  <c:v>1970</c:v>
                </c:pt>
                <c:pt idx="3">
                  <c:v>1980</c:v>
                </c:pt>
                <c:pt idx="4">
                  <c:v>1990</c:v>
                </c:pt>
                <c:pt idx="5">
                  <c:v>2001</c:v>
                </c:pt>
                <c:pt idx="6">
                  <c:v>2010</c:v>
                </c:pt>
                <c:pt idx="7">
                  <c:v>2020</c:v>
                </c:pt>
                <c:pt idx="8">
                  <c:v>2030</c:v>
                </c:pt>
                <c:pt idx="9">
                  <c:v>2040</c:v>
                </c:pt>
              </c:numCache>
            </c:numRef>
          </c:cat>
          <c:val>
            <c:numRef>
              <c:f>Munka3!$D$35:$M$35</c:f>
              <c:numCache>
                <c:formatCode>0.0000%</c:formatCode>
                <c:ptCount val="10"/>
                <c:pt idx="0">
                  <c:v>7.7700000000000165E-4</c:v>
                </c:pt>
                <c:pt idx="1">
                  <c:v>9.0700000000000188E-4</c:v>
                </c:pt>
                <c:pt idx="2">
                  <c:v>7.6980000000000082E-4</c:v>
                </c:pt>
                <c:pt idx="3">
                  <c:v>8.8770000000000244E-4</c:v>
                </c:pt>
                <c:pt idx="4">
                  <c:v>8.9900000000000201E-4</c:v>
                </c:pt>
                <c:pt idx="5">
                  <c:v>8.7900000000000044E-4</c:v>
                </c:pt>
                <c:pt idx="6">
                  <c:v>1.0440000000000017E-3</c:v>
                </c:pt>
                <c:pt idx="7">
                  <c:v>1.2979999999999999E-3</c:v>
                </c:pt>
                <c:pt idx="8">
                  <c:v>1.2830000000000001E-3</c:v>
                </c:pt>
                <c:pt idx="9">
                  <c:v>1.353000000000002E-3</c:v>
                </c:pt>
              </c:numCache>
            </c:numRef>
          </c:val>
          <c:smooth val="1"/>
        </c:ser>
        <c:marker val="1"/>
        <c:axId val="37499264"/>
        <c:axId val="37489280"/>
      </c:lineChart>
      <c:catAx>
        <c:axId val="37395840"/>
        <c:scaling>
          <c:orientation val="minMax"/>
        </c:scaling>
        <c:axPos val="b"/>
        <c:numFmt formatCode="0" sourceLinked="1"/>
        <c:tickLblPos val="nextTo"/>
        <c:crossAx val="37487744"/>
        <c:crosses val="autoZero"/>
        <c:auto val="1"/>
        <c:lblAlgn val="ctr"/>
        <c:lblOffset val="100"/>
      </c:catAx>
      <c:valAx>
        <c:axId val="37487744"/>
        <c:scaling>
          <c:orientation val="minMax"/>
          <c:min val="0"/>
        </c:scaling>
        <c:axPos val="l"/>
        <c:majorGridlines/>
        <c:numFmt formatCode="0.0%" sourceLinked="0"/>
        <c:tickLblPos val="nextTo"/>
        <c:crossAx val="37395840"/>
        <c:crosses val="autoZero"/>
        <c:crossBetween val="between"/>
      </c:valAx>
      <c:valAx>
        <c:axId val="37489280"/>
        <c:scaling>
          <c:orientation val="minMax"/>
        </c:scaling>
        <c:axPos val="r"/>
        <c:numFmt formatCode="0.00%" sourceLinked="0"/>
        <c:tickLblPos val="nextTo"/>
        <c:crossAx val="37499264"/>
        <c:crosses val="max"/>
        <c:crossBetween val="between"/>
      </c:valAx>
      <c:catAx>
        <c:axId val="37499264"/>
        <c:scaling>
          <c:orientation val="minMax"/>
        </c:scaling>
        <c:delete val="1"/>
        <c:axPos val="b"/>
        <c:numFmt formatCode="0" sourceLinked="1"/>
        <c:tickLblPos val="nextTo"/>
        <c:crossAx val="37489280"/>
        <c:crosses val="autoZero"/>
        <c:auto val="1"/>
        <c:lblAlgn val="ctr"/>
        <c:lblOffset val="100"/>
      </c:catAx>
    </c:plotArea>
    <c:legend>
      <c:legendPos val="r"/>
      <c:layout>
        <c:manualLayout>
          <c:xMode val="edge"/>
          <c:yMode val="edge"/>
          <c:x val="0.8189482720909893"/>
          <c:y val="6.0734835110221236E-2"/>
          <c:w val="0.16782414698162729"/>
          <c:h val="0.37959407416366298"/>
        </c:manualLayout>
      </c:layout>
    </c:legend>
    <c:plotVisOnly val="1"/>
  </c:chart>
  <c:spPr>
    <a:ln>
      <a:noFill/>
    </a:ln>
  </c:spPr>
  <c:txPr>
    <a:bodyPr/>
    <a:lstStyle/>
    <a:p>
      <a:pPr>
        <a:defRPr sz="1400"/>
      </a:pPr>
      <a:endParaRPr lang="hu-H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hu-HU"/>
  <c:chart>
    <c:plotArea>
      <c:layout>
        <c:manualLayout>
          <c:layoutTarget val="inner"/>
          <c:xMode val="edge"/>
          <c:yMode val="edge"/>
          <c:x val="0.10153018372703412"/>
          <c:y val="4.3972539644243781E-2"/>
          <c:w val="0.70181769466316768"/>
          <c:h val="0.78062293962099072"/>
        </c:manualLayout>
      </c:layout>
      <c:lineChart>
        <c:grouping val="standard"/>
        <c:ser>
          <c:idx val="0"/>
          <c:order val="0"/>
          <c:tx>
            <c:strRef>
              <c:f>Munka4!$E$5</c:f>
              <c:strCache>
                <c:ptCount val="1"/>
                <c:pt idx="0">
                  <c:v>Édesapák legmagasabb végzettsége</c:v>
                </c:pt>
              </c:strCache>
            </c:strRef>
          </c:tx>
          <c:spPr>
            <a:ln w="44450"/>
          </c:spPr>
          <c:marker>
            <c:spPr>
              <a:ln w="25400"/>
            </c:spPr>
          </c:marker>
          <c:dLbls>
            <c:dLbl>
              <c:idx val="0"/>
              <c:layout>
                <c:manualLayout>
                  <c:x val="-8.1681681681681495E-2"/>
                  <c:y val="-3.7140204271123608E-3"/>
                </c:manualLayout>
              </c:layout>
              <c:showVal val="1"/>
            </c:dLbl>
            <c:dLbl>
              <c:idx val="1"/>
              <c:layout>
                <c:manualLayout>
                  <c:x val="-3.2507545931758544E-2"/>
                  <c:y val="-3.2897451422661365E-2"/>
                </c:manualLayout>
              </c:layout>
              <c:showVal val="1"/>
            </c:dLbl>
            <c:dLbl>
              <c:idx val="2"/>
              <c:layout>
                <c:manualLayout>
                  <c:x val="-5.0675853018372673E-3"/>
                  <c:y val="-2.5994823404946889E-2"/>
                </c:manualLayout>
              </c:layout>
              <c:showVal val="1"/>
            </c:dLbl>
            <c:numFmt formatCode="#,##0.0" sourceLinked="0"/>
            <c:showVal val="1"/>
          </c:dLbls>
          <c:cat>
            <c:strRef>
              <c:f>Munka4!$D$6:$D$9</c:f>
              <c:strCache>
                <c:ptCount val="4"/>
                <c:pt idx="0">
                  <c:v>nincs 8 ált.</c:v>
                </c:pt>
                <c:pt idx="1">
                  <c:v>8ált., szakmunk.</c:v>
                </c:pt>
                <c:pt idx="2">
                  <c:v>Gimnázium. szakközép</c:v>
                </c:pt>
                <c:pt idx="3">
                  <c:v>Főiskola, Egyetem</c:v>
                </c:pt>
              </c:strCache>
            </c:strRef>
          </c:cat>
          <c:val>
            <c:numRef>
              <c:f>Munka4!$E$6:$E$9</c:f>
              <c:numCache>
                <c:formatCode>0.00</c:formatCode>
                <c:ptCount val="4"/>
                <c:pt idx="0">
                  <c:v>0.36730945821854932</c:v>
                </c:pt>
                <c:pt idx="1">
                  <c:v>24.150000000000027</c:v>
                </c:pt>
                <c:pt idx="2">
                  <c:v>30.670339761248851</c:v>
                </c:pt>
                <c:pt idx="3">
                  <c:v>44.81</c:v>
                </c:pt>
              </c:numCache>
            </c:numRef>
          </c:val>
          <c:smooth val="1"/>
        </c:ser>
        <c:ser>
          <c:idx val="1"/>
          <c:order val="1"/>
          <c:tx>
            <c:strRef>
              <c:f>Munka4!$F$5</c:f>
              <c:strCache>
                <c:ptCount val="1"/>
                <c:pt idx="0">
                  <c:v>Édesanyák legmagasabb végzettsége</c:v>
                </c:pt>
              </c:strCache>
            </c:strRef>
          </c:tx>
          <c:spPr>
            <a:ln w="44450"/>
          </c:spPr>
          <c:marker>
            <c:spPr>
              <a:ln w="25400"/>
            </c:spPr>
          </c:marker>
          <c:dLbls>
            <c:dLbl>
              <c:idx val="0"/>
              <c:layout>
                <c:manualLayout>
                  <c:x val="-8.1681681681681495E-2"/>
                  <c:y val="5.1996285979572884E-2"/>
                </c:manualLayout>
              </c:layout>
              <c:showVal val="1"/>
            </c:dLbl>
            <c:dLbl>
              <c:idx val="1"/>
              <c:layout>
                <c:manualLayout>
                  <c:x val="-2.2222222222222282E-2"/>
                  <c:y val="3.5810202542881552E-2"/>
                </c:manualLayout>
              </c:layout>
              <c:showVal val="1"/>
            </c:dLbl>
            <c:dLbl>
              <c:idx val="2"/>
              <c:layout>
                <c:manualLayout>
                  <c:x val="-1.1936898512685921E-2"/>
                  <c:y val="-4.4571577451640761E-2"/>
                </c:manualLayout>
              </c:layout>
              <c:showVal val="1"/>
            </c:dLbl>
            <c:numFmt formatCode="#,##0.0" sourceLinked="0"/>
            <c:showVal val="1"/>
          </c:dLbls>
          <c:cat>
            <c:strRef>
              <c:f>Munka4!$D$6:$D$9</c:f>
              <c:strCache>
                <c:ptCount val="4"/>
                <c:pt idx="0">
                  <c:v>nincs 8 ált.</c:v>
                </c:pt>
                <c:pt idx="1">
                  <c:v>8ált., szakmunk.</c:v>
                </c:pt>
                <c:pt idx="2">
                  <c:v>Gimnázium. szakközép</c:v>
                </c:pt>
                <c:pt idx="3">
                  <c:v>Főiskola, Egyetem</c:v>
                </c:pt>
              </c:strCache>
            </c:strRef>
          </c:cat>
          <c:val>
            <c:numRef>
              <c:f>Munka4!$F$6:$F$9</c:f>
              <c:numCache>
                <c:formatCode>0.00</c:formatCode>
                <c:ptCount val="4"/>
                <c:pt idx="0">
                  <c:v>0.54844606946983543</c:v>
                </c:pt>
                <c:pt idx="1">
                  <c:v>15.99</c:v>
                </c:pt>
                <c:pt idx="2">
                  <c:v>35.466179159049354</c:v>
                </c:pt>
                <c:pt idx="3">
                  <c:v>47.99</c:v>
                </c:pt>
              </c:numCache>
            </c:numRef>
          </c:val>
          <c:smooth val="1"/>
        </c:ser>
        <c:ser>
          <c:idx val="2"/>
          <c:order val="2"/>
          <c:tx>
            <c:strRef>
              <c:f>Munka4!$G$5</c:f>
              <c:strCache>
                <c:ptCount val="1"/>
                <c:pt idx="0">
                  <c:v>Társadalmi átlag</c:v>
                </c:pt>
              </c:strCache>
            </c:strRef>
          </c:tx>
          <c:spPr>
            <a:ln w="44450"/>
          </c:spPr>
          <c:marker>
            <c:spPr>
              <a:ln w="25400"/>
            </c:spPr>
          </c:marker>
          <c:dLbls>
            <c:dLbl>
              <c:idx val="0"/>
              <c:layout>
                <c:manualLayout>
                  <c:x val="-7.9279279279279302E-2"/>
                  <c:y val="-6.3138347260909847E-2"/>
                </c:manualLayout>
              </c:layout>
              <c:showVal val="1"/>
            </c:dLbl>
            <c:dLbl>
              <c:idx val="1"/>
              <c:layout>
                <c:manualLayout>
                  <c:x val="-6.9444444444444987E-3"/>
                  <c:y val="-3.3422855706689437E-2"/>
                </c:manualLayout>
              </c:layout>
              <c:showVal val="1"/>
            </c:dLbl>
            <c:dLbl>
              <c:idx val="2"/>
              <c:layout>
                <c:manualLayout>
                  <c:x val="-3.7162073490813676E-3"/>
                  <c:y val="5.3536722751772528E-4"/>
                </c:manualLayout>
              </c:layout>
              <c:showVal val="1"/>
            </c:dLbl>
            <c:numFmt formatCode="#,##0.0" sourceLinked="0"/>
            <c:showVal val="1"/>
          </c:dLbls>
          <c:cat>
            <c:strRef>
              <c:f>Munka4!$D$6:$D$9</c:f>
              <c:strCache>
                <c:ptCount val="4"/>
                <c:pt idx="0">
                  <c:v>nincs 8 ált.</c:v>
                </c:pt>
                <c:pt idx="1">
                  <c:v>8ált., szakmunk.</c:v>
                </c:pt>
                <c:pt idx="2">
                  <c:v>Gimnázium. szakközép</c:v>
                </c:pt>
                <c:pt idx="3">
                  <c:v>Főiskola, Egyetem</c:v>
                </c:pt>
              </c:strCache>
            </c:strRef>
          </c:cat>
          <c:val>
            <c:numRef>
              <c:f>Munka4!$G$6:$G$9</c:f>
              <c:numCache>
                <c:formatCode>General</c:formatCode>
                <c:ptCount val="4"/>
                <c:pt idx="0">
                  <c:v>0.70000000000000062</c:v>
                </c:pt>
                <c:pt idx="1">
                  <c:v>55.8</c:v>
                </c:pt>
                <c:pt idx="2">
                  <c:v>28.6</c:v>
                </c:pt>
                <c:pt idx="3">
                  <c:v>14.9</c:v>
                </c:pt>
              </c:numCache>
            </c:numRef>
          </c:val>
          <c:smooth val="1"/>
        </c:ser>
        <c:marker val="1"/>
        <c:axId val="37539200"/>
        <c:axId val="37545088"/>
      </c:lineChart>
      <c:catAx>
        <c:axId val="37539200"/>
        <c:scaling>
          <c:orientation val="minMax"/>
        </c:scaling>
        <c:axPos val="b"/>
        <c:tickLblPos val="nextTo"/>
        <c:crossAx val="37545088"/>
        <c:crosses val="autoZero"/>
        <c:auto val="1"/>
        <c:lblAlgn val="ctr"/>
        <c:lblOffset val="1000"/>
      </c:catAx>
      <c:valAx>
        <c:axId val="37545088"/>
        <c:scaling>
          <c:orientation val="minMax"/>
        </c:scaling>
        <c:axPos val="l"/>
        <c:majorGridlines/>
        <c:numFmt formatCode="0.0" sourceLinked="0"/>
        <c:tickLblPos val="nextTo"/>
        <c:crossAx val="3753920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8804057305336861"/>
          <c:y val="7.7679002607847422E-3"/>
          <c:w val="0.1961561561561562"/>
          <c:h val="0.45497473265945026"/>
        </c:manualLayout>
      </c:layout>
    </c:legend>
    <c:plotVisOnly val="1"/>
  </c:chart>
  <c:spPr>
    <a:ln>
      <a:noFill/>
    </a:ln>
  </c:spPr>
  <c:txPr>
    <a:bodyPr/>
    <a:lstStyle/>
    <a:p>
      <a:pPr>
        <a:defRPr sz="1400"/>
      </a:pPr>
      <a:endParaRPr lang="hu-H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hu-HU"/>
  <c:chart>
    <c:plotArea>
      <c:layout>
        <c:manualLayout>
          <c:layoutTarget val="inner"/>
          <c:xMode val="edge"/>
          <c:yMode val="edge"/>
          <c:x val="9.1480253071259995E-2"/>
          <c:y val="2.7388607084454383E-2"/>
          <c:w val="0.85901500254590413"/>
          <c:h val="0.80485215543632449"/>
        </c:manualLayout>
      </c:layout>
      <c:barChart>
        <c:barDir val="col"/>
        <c:grouping val="clustered"/>
        <c:ser>
          <c:idx val="2"/>
          <c:order val="0"/>
          <c:tx>
            <c:strRef>
              <c:f>Munka1!$A$3</c:f>
              <c:strCache>
                <c:ptCount val="1"/>
                <c:pt idx="0">
                  <c:v>15-24 éves gyermekek becsült száma</c:v>
                </c:pt>
              </c:strCache>
            </c:strRef>
          </c:tx>
          <c:spPr>
            <a:solidFill>
              <a:srgbClr val="C00000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dLbls>
            <c:dLbl>
              <c:idx val="0"/>
              <c:layout>
                <c:manualLayout>
                  <c:x val="0"/>
                  <c:y val="-4.9797467426280721E-3"/>
                </c:manualLayout>
              </c:layout>
              <c:dLblPos val="outEnd"/>
              <c:showVal val="1"/>
            </c:dLbl>
            <c:txPr>
              <a:bodyPr rot="-5400000" vert="horz"/>
              <a:lstStyle/>
              <a:p>
                <a:pPr>
                  <a:defRPr sz="1000"/>
                </a:pPr>
                <a:endParaRPr lang="hu-HU"/>
              </a:p>
            </c:txPr>
            <c:dLblPos val="outEnd"/>
            <c:showVal val="1"/>
          </c:dLbls>
          <c:cat>
            <c:multiLvlStrRef>
              <c:f>Munka1!$D$1:$K$2</c:f>
              <c:multiLvlStrCache>
                <c:ptCount val="8"/>
                <c:lvl>
                  <c:pt idx="0">
                    <c:v>2001</c:v>
                  </c:pt>
                  <c:pt idx="1">
                    <c:v>2026</c:v>
                  </c:pt>
                  <c:pt idx="2">
                    <c:v>2001</c:v>
                  </c:pt>
                  <c:pt idx="3">
                    <c:v>2026</c:v>
                  </c:pt>
                  <c:pt idx="4">
                    <c:v>2001</c:v>
                  </c:pt>
                  <c:pt idx="5">
                    <c:v>2026</c:v>
                  </c:pt>
                  <c:pt idx="6">
                    <c:v>2001</c:v>
                  </c:pt>
                  <c:pt idx="7">
                    <c:v>2026</c:v>
                  </c:pt>
                </c:lvl>
                <c:lvl>
                  <c:pt idx="0">
                    <c:v>8 általános és szakmunkásképző </c:v>
                  </c:pt>
                  <c:pt idx="2">
                    <c:v>érettségi </c:v>
                  </c:pt>
                  <c:pt idx="4">
                    <c:v>főiskola, egyetem </c:v>
                  </c:pt>
                  <c:pt idx="6">
                    <c:v>Összesen </c:v>
                  </c:pt>
                </c:lvl>
              </c:multiLvlStrCache>
            </c:multiLvlStrRef>
          </c:cat>
          <c:val>
            <c:numRef>
              <c:f>Munka1!$D$3:$K$3</c:f>
              <c:numCache>
                <c:formatCode>#,##0</c:formatCode>
                <c:ptCount val="8"/>
                <c:pt idx="0">
                  <c:v>901526</c:v>
                </c:pt>
                <c:pt idx="1">
                  <c:v>685159</c:v>
                </c:pt>
                <c:pt idx="2">
                  <c:v>339920</c:v>
                </c:pt>
                <c:pt idx="3">
                  <c:v>122606</c:v>
                </c:pt>
                <c:pt idx="4">
                  <c:v>221687</c:v>
                </c:pt>
                <c:pt idx="5">
                  <c:v>97639</c:v>
                </c:pt>
                <c:pt idx="6">
                  <c:v>1477911</c:v>
                </c:pt>
                <c:pt idx="7">
                  <c:v>922325</c:v>
                </c:pt>
              </c:numCache>
            </c:numRef>
          </c:val>
        </c:ser>
        <c:ser>
          <c:idx val="3"/>
          <c:order val="1"/>
          <c:tx>
            <c:strRef>
              <c:f>Munka1!$A$4</c:f>
              <c:strCache>
                <c:ptCount val="1"/>
                <c:pt idx="0">
                  <c:v>Potenciális Héraklész Sportoló </c:v>
                </c:pt>
              </c:strCache>
            </c:strRef>
          </c:tx>
          <c:spPr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dLbls>
            <c:dLbl>
              <c:idx val="0"/>
              <c:layout>
                <c:manualLayout>
                  <c:x val="1.4290818149339057E-3"/>
                  <c:y val="7.4696201139421055E-3"/>
                </c:manualLayout>
              </c:layout>
              <c:dLblPos val="outEnd"/>
              <c:showVal val="1"/>
            </c:dLbl>
            <c:txPr>
              <a:bodyPr rot="-5400000" vert="horz"/>
              <a:lstStyle/>
              <a:p>
                <a:pPr>
                  <a:defRPr sz="1000"/>
                </a:pPr>
                <a:endParaRPr lang="hu-HU"/>
              </a:p>
            </c:txPr>
            <c:dLblPos val="outEnd"/>
            <c:showVal val="1"/>
          </c:dLbls>
          <c:cat>
            <c:multiLvlStrRef>
              <c:f>Munka1!$D$1:$K$2</c:f>
              <c:multiLvlStrCache>
                <c:ptCount val="8"/>
                <c:lvl>
                  <c:pt idx="0">
                    <c:v>2001</c:v>
                  </c:pt>
                  <c:pt idx="1">
                    <c:v>2026</c:v>
                  </c:pt>
                  <c:pt idx="2">
                    <c:v>2001</c:v>
                  </c:pt>
                  <c:pt idx="3">
                    <c:v>2026</c:v>
                  </c:pt>
                  <c:pt idx="4">
                    <c:v>2001</c:v>
                  </c:pt>
                  <c:pt idx="5">
                    <c:v>2026</c:v>
                  </c:pt>
                  <c:pt idx="6">
                    <c:v>2001</c:v>
                  </c:pt>
                  <c:pt idx="7">
                    <c:v>2026</c:v>
                  </c:pt>
                </c:lvl>
                <c:lvl>
                  <c:pt idx="0">
                    <c:v>8 általános és szakmunkásképző </c:v>
                  </c:pt>
                  <c:pt idx="2">
                    <c:v>érettségi </c:v>
                  </c:pt>
                  <c:pt idx="4">
                    <c:v>főiskola, egyetem </c:v>
                  </c:pt>
                  <c:pt idx="6">
                    <c:v>Összesen </c:v>
                  </c:pt>
                </c:lvl>
              </c:multiLvlStrCache>
            </c:multiLvlStrRef>
          </c:cat>
          <c:val>
            <c:numRef>
              <c:f>Munka1!$D$4:$K$4</c:f>
              <c:numCache>
                <c:formatCode>#,##0</c:formatCode>
                <c:ptCount val="8"/>
                <c:pt idx="0">
                  <c:v>180966</c:v>
                </c:pt>
                <c:pt idx="1">
                  <c:v>137511</c:v>
                </c:pt>
                <c:pt idx="2">
                  <c:v>112476</c:v>
                </c:pt>
                <c:pt idx="3">
                  <c:v>40570</c:v>
                </c:pt>
                <c:pt idx="4">
                  <c:v>102817</c:v>
                </c:pt>
                <c:pt idx="5">
                  <c:v>45284</c:v>
                </c:pt>
                <c:pt idx="6">
                  <c:v>396327</c:v>
                </c:pt>
                <c:pt idx="7">
                  <c:v>223442</c:v>
                </c:pt>
              </c:numCache>
            </c:numRef>
          </c:val>
        </c:ser>
        <c:dLbls>
          <c:showVal val="1"/>
        </c:dLbls>
        <c:axId val="33350400"/>
        <c:axId val="33351936"/>
      </c:barChart>
      <c:catAx>
        <c:axId val="33350400"/>
        <c:scaling>
          <c:orientation val="minMax"/>
        </c:scaling>
        <c:axPos val="b"/>
        <c:tickLblPos val="nextTo"/>
        <c:crossAx val="33351936"/>
        <c:crosses val="autoZero"/>
        <c:auto val="1"/>
        <c:lblAlgn val="ctr"/>
        <c:lblOffset val="100"/>
      </c:catAx>
      <c:valAx>
        <c:axId val="33351936"/>
        <c:scaling>
          <c:orientation val="minMax"/>
        </c:scaling>
        <c:axPos val="l"/>
        <c:numFmt formatCode="#,##0" sourceLinked="1"/>
        <c:tickLblPos val="nextTo"/>
        <c:crossAx val="33350400"/>
        <c:crosses val="autoZero"/>
        <c:crossBetween val="between"/>
      </c:valAx>
      <c:spPr>
        <a:noFill/>
        <a:ln>
          <a:noFill/>
        </a:ln>
      </c:spPr>
    </c:plotArea>
    <c:legend>
      <c:legendPos val="r"/>
      <c:layout>
        <c:manualLayout>
          <c:xMode val="edge"/>
          <c:yMode val="edge"/>
          <c:x val="0.31312476615664253"/>
          <c:y val="7.7266652302515323E-2"/>
          <c:w val="0.36676090729816352"/>
          <c:h val="0.12589309503219301"/>
        </c:manualLayout>
      </c:layout>
    </c:legend>
    <c:plotVisOnly val="1"/>
  </c:chart>
  <c:spPr>
    <a:noFill/>
    <a:ln>
      <a:noFill/>
    </a:ln>
  </c:spPr>
  <c:txPr>
    <a:bodyPr/>
    <a:lstStyle/>
    <a:p>
      <a:pPr>
        <a:defRPr sz="1400"/>
      </a:pPr>
      <a:endParaRPr lang="hu-HU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églalap 6"/>
          <p:cNvSpPr/>
          <p:nvPr/>
        </p:nvSpPr>
        <p:spPr bwMode="white">
          <a:xfrm>
            <a:off x="0" y="5970588"/>
            <a:ext cx="9144000" cy="88741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Téglalap 9"/>
          <p:cNvSpPr/>
          <p:nvPr/>
        </p:nvSpPr>
        <p:spPr>
          <a:xfrm>
            <a:off x="-9525" y="6053138"/>
            <a:ext cx="2249488" cy="7127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Téglalap 10"/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Cím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9" name="Alcím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hu-HU" smtClean="0"/>
              <a:t>Alcím mintájának szerkesztése</a:t>
            </a:r>
            <a:endParaRPr lang="en-US"/>
          </a:p>
        </p:txBody>
      </p:sp>
      <p:sp>
        <p:nvSpPr>
          <p:cNvPr id="7" name="Dátum helye 27"/>
          <p:cNvSpPr>
            <a:spLocks noGrp="1"/>
          </p:cNvSpPr>
          <p:nvPr>
            <p:ph type="dt" sz="half" idx="10"/>
          </p:nvPr>
        </p:nvSpPr>
        <p:spPr>
          <a:xfrm>
            <a:off x="76200" y="6069013"/>
            <a:ext cx="2057400" cy="685800"/>
          </a:xfrm>
        </p:spPr>
        <p:txBody>
          <a:bodyPr>
            <a:noAutofit/>
          </a:bodyPr>
          <a:lstStyle>
            <a:lvl1pPr algn="ctr">
              <a:defRPr sz="20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CD8119B1-2B4B-47D9-8AEA-78190ACEBA1A}" type="datetimeFigureOut">
              <a:rPr lang="hu-HU"/>
              <a:pPr>
                <a:defRPr/>
              </a:pPr>
              <a:t>2009.12.08.</a:t>
            </a:fld>
            <a:endParaRPr lang="hu-HU"/>
          </a:p>
        </p:txBody>
      </p:sp>
      <p:sp>
        <p:nvSpPr>
          <p:cNvPr id="10" name="Élőláb helye 16"/>
          <p:cNvSpPr>
            <a:spLocks noGrp="1"/>
          </p:cNvSpPr>
          <p:nvPr>
            <p:ph type="ftr" sz="quarter" idx="11"/>
          </p:nvPr>
        </p:nvSpPr>
        <p:spPr>
          <a:xfrm>
            <a:off x="2085975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1" name="Dia számának hely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0D459D8A-6C6E-4DF6-89F9-5C71B467B6DE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ED8790-379B-4640-9277-11A91D07B45A}" type="datetimeFigureOut">
              <a:rPr lang="hu-HU"/>
              <a:pPr>
                <a:defRPr/>
              </a:pPr>
              <a:t>2009.12.08.</a:t>
            </a:fld>
            <a:endParaRPr lang="hu-HU"/>
          </a:p>
        </p:txBody>
      </p:sp>
      <p:sp>
        <p:nvSpPr>
          <p:cNvPr id="5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54CCB0-A4CD-451D-87F5-B0322B75BD0A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églalap 6"/>
          <p:cNvSpPr/>
          <p:nvPr/>
        </p:nvSpPr>
        <p:spPr bwMode="white">
          <a:xfrm>
            <a:off x="6096000" y="0"/>
            <a:ext cx="320675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Téglalap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Téglalap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7" name="Dátum helye 3"/>
          <p:cNvSpPr>
            <a:spLocks noGrp="1"/>
          </p:cNvSpPr>
          <p:nvPr>
            <p:ph type="dt" sz="half" idx="10"/>
          </p:nvPr>
        </p:nvSpPr>
        <p:spPr>
          <a:xfrm>
            <a:off x="6553200" y="6248400"/>
            <a:ext cx="2209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804906-3AE6-491F-AC7D-EE0CFC66288B}" type="datetimeFigureOut">
              <a:rPr lang="hu-HU"/>
              <a:pPr>
                <a:defRPr/>
              </a:pPr>
              <a:t>2009.12.08.</a:t>
            </a:fld>
            <a:endParaRPr lang="hu-HU"/>
          </a:p>
        </p:txBody>
      </p:sp>
      <p:sp>
        <p:nvSpPr>
          <p:cNvPr id="8" name="Élőláb helye 4"/>
          <p:cNvSpPr>
            <a:spLocks noGrp="1"/>
          </p:cNvSpPr>
          <p:nvPr>
            <p:ph type="ftr" sz="quarter" idx="11"/>
          </p:nvPr>
        </p:nvSpPr>
        <p:spPr>
          <a:xfrm>
            <a:off x="457200" y="6248400"/>
            <a:ext cx="55737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9" name="Dia számának hely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396351-870E-4CEA-BB7D-9BBF0A7DCCCA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8" name="Tartalom helye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1B17B6-781B-425E-B9EC-B6C5D1ACF41E}" type="datetimeFigureOut">
              <a:rPr lang="hu-HU"/>
              <a:pPr>
                <a:defRPr/>
              </a:pPr>
              <a:t>2009.12.08.</a:t>
            </a:fld>
            <a:endParaRPr lang="hu-HU"/>
          </a:p>
        </p:txBody>
      </p:sp>
      <p:sp>
        <p:nvSpPr>
          <p:cNvPr id="5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029AE1-D0B9-4AFA-B40E-16D47B82018D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églalap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Téglalap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Téglalap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7" name="Dátum helye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3D6BEA-3B25-4F0E-8E39-884A5FF9AA7C}" type="datetimeFigureOut">
              <a:rPr lang="hu-HU"/>
              <a:pPr>
                <a:defRPr/>
              </a:pPr>
              <a:t>2009.12.08.</a:t>
            </a:fld>
            <a:endParaRPr lang="hu-HU"/>
          </a:p>
        </p:txBody>
      </p:sp>
      <p:sp>
        <p:nvSpPr>
          <p:cNvPr id="8" name="Dia számának hely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5"/>
          </a:xfrm>
        </p:spPr>
        <p:txBody>
          <a:bodyPr>
            <a:noAutofit/>
          </a:bodyPr>
          <a:lstStyle>
            <a:lvl1pPr>
              <a:defRPr sz="24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3F43B83-A93F-4F19-A313-BA32FE1F364D}" type="slidenum">
              <a:rPr lang="hu-HU"/>
              <a:pPr>
                <a:defRPr/>
              </a:pPr>
              <a:t>‹#›</a:t>
            </a:fld>
            <a:endParaRPr lang="hu-HU"/>
          </a:p>
        </p:txBody>
      </p:sp>
      <p:sp>
        <p:nvSpPr>
          <p:cNvPr id="9" name="Élőláb helye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9" name="Tartalom helye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11" name="Tartalom helye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5" name="Dátum helye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DB1AD042-EDF3-4012-91EE-18A4604FD165}" type="datetimeFigureOut">
              <a:rPr lang="hu-HU"/>
              <a:pPr>
                <a:defRPr/>
              </a:pPr>
              <a:t>2009.12.08.</a:t>
            </a:fld>
            <a:endParaRPr lang="hu-HU"/>
          </a:p>
        </p:txBody>
      </p:sp>
      <p:sp>
        <p:nvSpPr>
          <p:cNvPr id="6" name="Dia számának helye 9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2D7E23E8-CE0A-4EA4-8E48-5D54D9ECB6A9}" type="slidenum">
              <a:rPr lang="hu-HU"/>
              <a:pPr>
                <a:defRPr/>
              </a:pPr>
              <a:t>‹#›</a:t>
            </a:fld>
            <a:endParaRPr lang="hu-HU"/>
          </a:p>
        </p:txBody>
      </p:sp>
      <p:sp>
        <p:nvSpPr>
          <p:cNvPr id="7" name="Élőláb helye 11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11" name="Tartalom helye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13" name="Tartalom helye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16" name="Szöveg helye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15" name="Szöveg helye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7" name="Dátum helye 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F97BCC2-3473-41D0-AF98-C6341E606172}" type="datetimeFigureOut">
              <a:rPr lang="hu-HU"/>
              <a:pPr>
                <a:defRPr/>
              </a:pPr>
              <a:t>2009.12.08.</a:t>
            </a:fld>
            <a:endParaRPr lang="hu-HU"/>
          </a:p>
        </p:txBody>
      </p:sp>
      <p:sp>
        <p:nvSpPr>
          <p:cNvPr id="8" name="Dia számának helye 1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C10410A8-CE3C-421C-BC8A-6288616B3670}" type="slidenum">
              <a:rPr lang="hu-HU"/>
              <a:pPr>
                <a:defRPr/>
              </a:pPr>
              <a:t>‹#›</a:t>
            </a:fld>
            <a:endParaRPr lang="hu-HU"/>
          </a:p>
        </p:txBody>
      </p:sp>
      <p:sp>
        <p:nvSpPr>
          <p:cNvPr id="9" name="Élőláb helye 13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Dátum helye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ED3F2F-E570-4F8B-9140-AFD52B602201}" type="datetimeFigureOut">
              <a:rPr lang="hu-HU"/>
              <a:pPr>
                <a:defRPr/>
              </a:pPr>
              <a:t>2009.12.08.</a:t>
            </a:fld>
            <a:endParaRPr lang="hu-HU"/>
          </a:p>
        </p:txBody>
      </p:sp>
      <p:sp>
        <p:nvSpPr>
          <p:cNvPr id="4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Dia számának hely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0F3992-F18E-4D38-B754-071F8BA1F772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F338B3-A5F2-4135-9EE4-F67457083BA8}" type="datetimeFigureOut">
              <a:rPr lang="hu-HU"/>
              <a:pPr>
                <a:defRPr/>
              </a:pPr>
              <a:t>2009.12.08.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220CDEAA-98E2-4FB3-AD42-77600196347C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9" name="Tartalom helye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5" name="Dátum helye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9E8152-952C-4033-BBD4-51D9F1ECC826}" type="datetimeFigureOut">
              <a:rPr lang="hu-HU"/>
              <a:pPr>
                <a:defRPr/>
              </a:pPr>
              <a:t>2009.12.08.</a:t>
            </a:fld>
            <a:endParaRPr lang="hu-HU"/>
          </a:p>
        </p:txBody>
      </p:sp>
      <p:sp>
        <p:nvSpPr>
          <p:cNvPr id="6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Dia számának hely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B2FE84-97E6-4D78-9F04-4535C4C41198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églalap 7"/>
          <p:cNvSpPr/>
          <p:nvPr/>
        </p:nvSpPr>
        <p:spPr bwMode="white">
          <a:xfrm>
            <a:off x="-9525" y="4572000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Téglalap 8"/>
          <p:cNvSpPr/>
          <p:nvPr/>
        </p:nvSpPr>
        <p:spPr>
          <a:xfrm>
            <a:off x="-9525" y="4664075"/>
            <a:ext cx="1463675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Téglalap 9"/>
          <p:cNvSpPr/>
          <p:nvPr/>
        </p:nvSpPr>
        <p:spPr>
          <a:xfrm>
            <a:off x="1544638" y="4654550"/>
            <a:ext cx="7599362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Téglalap 10"/>
          <p:cNvSpPr/>
          <p:nvPr/>
        </p:nvSpPr>
        <p:spPr bwMode="white">
          <a:xfrm>
            <a:off x="1447800" y="0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hu-HU" noProof="0" smtClean="0"/>
              <a:t>Kép beszúrásához kattintson az ikonra</a:t>
            </a:r>
            <a:endParaRPr lang="en-US" noProof="0" dirty="0"/>
          </a:p>
        </p:txBody>
      </p:sp>
      <p:sp>
        <p:nvSpPr>
          <p:cNvPr id="9" name="Dátum helye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6E5D3B29-1E05-4480-A776-19138C37CCB5}" type="datetimeFigureOut">
              <a:rPr lang="hu-HU"/>
              <a:pPr>
                <a:defRPr/>
              </a:pPr>
              <a:t>2009.12.08.</a:t>
            </a:fld>
            <a:endParaRPr lang="hu-HU"/>
          </a:p>
        </p:txBody>
      </p:sp>
      <p:sp>
        <p:nvSpPr>
          <p:cNvPr id="10" name="Dia számának helye 12"/>
          <p:cNvSpPr>
            <a:spLocks noGrp="1"/>
          </p:cNvSpPr>
          <p:nvPr>
            <p:ph type="sldNum" sz="quarter" idx="11"/>
          </p:nvPr>
        </p:nvSpPr>
        <p:spPr>
          <a:xfrm>
            <a:off x="0" y="4667250"/>
            <a:ext cx="1447800" cy="663575"/>
          </a:xfrm>
        </p:spPr>
        <p:txBody>
          <a:bodyPr rtlCol="0"/>
          <a:lstStyle>
            <a:lvl1pPr>
              <a:defRPr sz="2800" smtClean="0"/>
            </a:lvl1pPr>
          </a:lstStyle>
          <a:p>
            <a:pPr>
              <a:defRPr/>
            </a:pPr>
            <a:fld id="{5F7F8240-734F-4B13-9D62-70F169EAC36E}" type="slidenum">
              <a:rPr lang="hu-HU"/>
              <a:pPr>
                <a:defRPr/>
              </a:pPr>
              <a:t>‹#›</a:t>
            </a:fld>
            <a:endParaRPr lang="hu-HU"/>
          </a:p>
        </p:txBody>
      </p:sp>
      <p:sp>
        <p:nvSpPr>
          <p:cNvPr id="11" name="Élőláb helye 13"/>
          <p:cNvSpPr>
            <a:spLocks noGrp="1"/>
          </p:cNvSpPr>
          <p:nvPr>
            <p:ph type="ftr" sz="quarter" idx="12"/>
          </p:nvPr>
        </p:nvSpPr>
        <p:spPr>
          <a:xfrm>
            <a:off x="1600200" y="6248400"/>
            <a:ext cx="4572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Cím helye 21"/>
          <p:cNvSpPr>
            <a:spLocks noGrp="1"/>
          </p:cNvSpPr>
          <p:nvPr>
            <p:ph type="title"/>
          </p:nvPr>
        </p:nvSpPr>
        <p:spPr bwMode="auto">
          <a:xfrm>
            <a:off x="609600" y="228600"/>
            <a:ext cx="8153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Mintacím szerkesztése</a:t>
            </a:r>
            <a:endParaRPr lang="en-US" smtClean="0"/>
          </a:p>
        </p:txBody>
      </p:sp>
      <p:sp>
        <p:nvSpPr>
          <p:cNvPr id="1027" name="Szöveg helye 12"/>
          <p:cNvSpPr>
            <a:spLocks noGrp="1"/>
          </p:cNvSpPr>
          <p:nvPr>
            <p:ph type="body" idx="1"/>
          </p:nvPr>
        </p:nvSpPr>
        <p:spPr bwMode="auto">
          <a:xfrm>
            <a:off x="612775" y="1600200"/>
            <a:ext cx="8153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smtClean="0"/>
          </a:p>
        </p:txBody>
      </p:sp>
      <p:sp>
        <p:nvSpPr>
          <p:cNvPr id="14" name="Dátum helye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0D94F2A9-CD1A-45AF-9D45-89073905FBC1}" type="datetimeFigureOut">
              <a:rPr lang="hu-HU"/>
              <a:pPr>
                <a:defRPr/>
              </a:pPr>
              <a:t>2009.12.08.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Téglalap 6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Téglalap 7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Téglalap 8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Dia számának helye 22"/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00A980D0-39AE-4A7F-8B02-423414BF06CE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91" r:id="rId2"/>
    <p:sldLayoutId id="2147483793" r:id="rId3"/>
    <p:sldLayoutId id="2147483794" r:id="rId4"/>
    <p:sldLayoutId id="2147483795" r:id="rId5"/>
    <p:sldLayoutId id="2147483790" r:id="rId6"/>
    <p:sldLayoutId id="2147483796" r:id="rId7"/>
    <p:sldLayoutId id="2147483789" r:id="rId8"/>
    <p:sldLayoutId id="2147483797" r:id="rId9"/>
    <p:sldLayoutId id="2147483788" r:id="rId10"/>
    <p:sldLayoutId id="2147483798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/>
        </a:defRPr>
      </a:lvl9pPr>
    </p:titleStyle>
    <p:bodyStyle>
      <a:lvl1pPr marL="319088" indent="-319088" algn="l" rtl="0" fontAlgn="base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fontAlgn="base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fontAlgn="base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fontAlgn="base">
        <a:spcBef>
          <a:spcPts val="400"/>
        </a:spcBef>
        <a:spcAft>
          <a:spcPct val="0"/>
        </a:spcAft>
        <a:buClr>
          <a:srgbClr val="B32C16"/>
        </a:buClr>
        <a:buSzPct val="7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fontAlgn="base">
        <a:spcBef>
          <a:spcPts val="400"/>
        </a:spcBef>
        <a:spcAft>
          <a:spcPct val="0"/>
        </a:spcAft>
        <a:buClr>
          <a:srgbClr val="F5CD2D"/>
        </a:buClr>
        <a:buSzPct val="6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epszamlalas.hu/hun/kotetek/18/tables/load1_12.html" TargetMode="External"/><Relationship Id="rId2" Type="http://schemas.openxmlformats.org/officeDocument/2006/relationships/hyperlink" Target="http://www.demografia.hu/Tudastar/nepelo.html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Kép 5" descr="Hatter_eloadas_alap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5" name="Szövegdoboz 6"/>
          <p:cNvSpPr txBox="1">
            <a:spLocks noChangeArrowheads="1"/>
          </p:cNvSpPr>
          <p:nvPr/>
        </p:nvSpPr>
        <p:spPr bwMode="auto">
          <a:xfrm>
            <a:off x="0" y="428625"/>
            <a:ext cx="91440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hu-HU" b="1">
                <a:latin typeface="Tw Cen MT"/>
              </a:rPr>
              <a:t>Kovács Árpád – Velenczei Attila – Szabó Attila – Szabó Tamás</a:t>
            </a:r>
          </a:p>
          <a:p>
            <a:pPr algn="ctr"/>
            <a:r>
              <a:rPr lang="hu-HU" i="1">
                <a:latin typeface="Tw Cen MT"/>
              </a:rPr>
              <a:t>Nemzeti Utánpótlás-nevelési és Sportszolgáltató Intézet </a:t>
            </a:r>
          </a:p>
          <a:p>
            <a:pPr algn="ctr"/>
            <a:r>
              <a:rPr lang="hu-HU" i="1">
                <a:latin typeface="Tw Cen MT"/>
              </a:rPr>
              <a:t>Utánpótlás-nevelési Igazgatóság</a:t>
            </a:r>
          </a:p>
        </p:txBody>
      </p:sp>
      <p:sp>
        <p:nvSpPr>
          <p:cNvPr id="9" name="Alcím 2"/>
          <p:cNvSpPr txBox="1">
            <a:spLocks/>
          </p:cNvSpPr>
          <p:nvPr/>
        </p:nvSpPr>
        <p:spPr>
          <a:xfrm>
            <a:off x="1081088" y="6143625"/>
            <a:ext cx="8062912" cy="714375"/>
          </a:xfrm>
          <a:prstGeom prst="rect">
            <a:avLst/>
          </a:prstGeom>
        </p:spPr>
        <p:txBody>
          <a:bodyPr lIns="45720" rIns="45720">
            <a:normAutofit/>
          </a:bodyPr>
          <a:lstStyle/>
          <a:p>
            <a:pPr algn="ctr"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lang="hu-HU" sz="1400">
                <a:effectLst>
                  <a:outerShdw blurRad="38100" dist="38100" dir="2700000" algn="tl">
                    <a:srgbClr val="FFFFFF"/>
                  </a:outerShdw>
                </a:effectLst>
                <a:latin typeface="Tw Cen MT"/>
              </a:rPr>
              <a:t>A Magyar Szociológiai Társaság Konferenciája</a:t>
            </a:r>
          </a:p>
          <a:p>
            <a:pPr algn="ctr"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lang="hu-HU" sz="1400">
                <a:effectLst>
                  <a:outerShdw blurRad="38100" dist="38100" dir="2700000" algn="tl">
                    <a:srgbClr val="FFFFFF"/>
                  </a:outerShdw>
                </a:effectLst>
                <a:latin typeface="Tw Cen MT"/>
              </a:rPr>
              <a:t>Debrecen, 2009. november 13-14.</a:t>
            </a:r>
          </a:p>
        </p:txBody>
      </p:sp>
      <p:sp>
        <p:nvSpPr>
          <p:cNvPr id="10" name="Alcím 2"/>
          <p:cNvSpPr>
            <a:spLocks noGrp="1"/>
          </p:cNvSpPr>
          <p:nvPr>
            <p:ph type="subTitle" idx="1"/>
          </p:nvPr>
        </p:nvSpPr>
        <p:spPr>
          <a:xfrm>
            <a:off x="571500" y="2192338"/>
            <a:ext cx="8062913" cy="15716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 fontAlgn="auto">
              <a:spcAft>
                <a:spcPts val="0"/>
              </a:spcAft>
              <a:buFont typeface="Wingdings"/>
              <a:buNone/>
              <a:defRPr/>
            </a:pPr>
            <a:r>
              <a:rPr lang="hu-HU" sz="3600" dirty="0" smtClean="0"/>
              <a:t>A Héraklész Program merítési bázisa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Cím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endParaRPr lang="hu-HU" smtClean="0"/>
          </a:p>
        </p:txBody>
      </p:sp>
      <p:graphicFrame>
        <p:nvGraphicFramePr>
          <p:cNvPr id="4" name="Diagram 3"/>
          <p:cNvGraphicFramePr/>
          <p:nvPr/>
        </p:nvGraphicFramePr>
        <p:xfrm>
          <a:off x="128587" y="1614487"/>
          <a:ext cx="8886825" cy="51006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Cím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hu-HU" smtClean="0"/>
              <a:t>Megoldási lehetőségek</a:t>
            </a:r>
          </a:p>
        </p:txBody>
      </p:sp>
      <p:sp>
        <p:nvSpPr>
          <p:cNvPr id="23554" name="Tartalom helye 2"/>
          <p:cNvSpPr>
            <a:spLocks noGrp="1"/>
          </p:cNvSpPr>
          <p:nvPr>
            <p:ph sz="quarter" idx="1"/>
          </p:nvPr>
        </p:nvSpPr>
        <p:spPr>
          <a:xfrm>
            <a:off x="612775" y="2571750"/>
            <a:ext cx="8153400" cy="3524250"/>
          </a:xfrm>
        </p:spPr>
        <p:txBody>
          <a:bodyPr/>
          <a:lstStyle/>
          <a:p>
            <a:r>
              <a:rPr lang="hu-HU" smtClean="0"/>
              <a:t>Pronatalista családpolitika</a:t>
            </a:r>
          </a:p>
          <a:p>
            <a:r>
              <a:rPr lang="hu-HU" smtClean="0"/>
              <a:t>Bevándorlási politika</a:t>
            </a:r>
          </a:p>
          <a:p>
            <a:r>
              <a:rPr lang="hu-HU" smtClean="0"/>
              <a:t>Az élsportba bekerülők körének tágítása</a:t>
            </a:r>
          </a:p>
          <a:p>
            <a:pPr>
              <a:buFont typeface="Wingdings" pitchFamily="2" charset="2"/>
              <a:buNone/>
            </a:pPr>
            <a:endParaRPr lang="hu-H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Cím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hu-HU" smtClean="0"/>
              <a:t>Felhasznált irodalom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>
            <a:normAutofit fontScale="62500" lnSpcReduction="20000"/>
          </a:bodyPr>
          <a:lstStyle/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hu-HU" dirty="0" err="1" smtClean="0"/>
              <a:t>Coackey</a:t>
            </a:r>
            <a:r>
              <a:rPr lang="hu-HU" dirty="0" smtClean="0"/>
              <a:t>, J. : Sport </a:t>
            </a:r>
            <a:r>
              <a:rPr lang="hu-HU" dirty="0" err="1" smtClean="0"/>
              <a:t>in</a:t>
            </a:r>
            <a:r>
              <a:rPr lang="hu-HU" dirty="0" smtClean="0"/>
              <a:t> Society. </a:t>
            </a:r>
            <a:r>
              <a:rPr lang="hu-HU" dirty="0" err="1" smtClean="0"/>
              <a:t>Irwin</a:t>
            </a:r>
            <a:r>
              <a:rPr lang="hu-HU" dirty="0" smtClean="0"/>
              <a:t> </a:t>
            </a:r>
            <a:r>
              <a:rPr lang="hu-HU" dirty="0" err="1" smtClean="0"/>
              <a:t>McGraw-Hill</a:t>
            </a:r>
            <a:r>
              <a:rPr lang="hu-HU" dirty="0" smtClean="0"/>
              <a:t>, Colorado,1997.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hu-HU" dirty="0" err="1" smtClean="0"/>
              <a:t>Földesiné</a:t>
            </a:r>
            <a:r>
              <a:rPr lang="hu-HU" dirty="0" smtClean="0"/>
              <a:t> Sz. </a:t>
            </a:r>
            <a:r>
              <a:rPr lang="hu-HU" dirty="0" err="1" smtClean="0"/>
              <a:t>Gy</a:t>
            </a:r>
            <a:r>
              <a:rPr lang="hu-HU" dirty="0" smtClean="0"/>
              <a:t>.: </a:t>
            </a:r>
            <a:r>
              <a:rPr lang="hu-HU" dirty="0" err="1" smtClean="0"/>
              <a:t>Félamatőrök</a:t>
            </a:r>
            <a:r>
              <a:rPr lang="hu-HU" dirty="0" smtClean="0"/>
              <a:t>, </a:t>
            </a:r>
            <a:r>
              <a:rPr lang="hu-HU" dirty="0" err="1" smtClean="0"/>
              <a:t>félprofik</a:t>
            </a:r>
            <a:r>
              <a:rPr lang="hu-HU" dirty="0" smtClean="0"/>
              <a:t>. Magyar Olimpikonok (1980-1996). Magyar Olimpiai Bizottság, Budapest, 1999.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hu-HU" dirty="0" smtClean="0"/>
              <a:t>Kamarás Ferenc: Családtervek és gyermekszám preferenciák az „életünk fordulópontjai” c. vizsgálat tükrében. </a:t>
            </a:r>
            <a:r>
              <a:rPr lang="hu-HU" dirty="0" err="1" smtClean="0"/>
              <a:t>in</a:t>
            </a:r>
            <a:r>
              <a:rPr lang="hu-HU" dirty="0" smtClean="0"/>
              <a:t>: http://www.szochalo.hu/szochalo/upload/csalad.pdf</a:t>
            </a:r>
            <a:endParaRPr lang="hu-HU" u="sng" dirty="0" smtClean="0">
              <a:hlinkClick r:id="rId2"/>
            </a:endParaRP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hu-HU" dirty="0" smtClean="0"/>
              <a:t>Magyar Statisztikai Zsebkönyv, Központi Statisztikai Hivatal, 2005. </a:t>
            </a:r>
            <a:endParaRPr lang="hu-HU" u="sng" dirty="0" smtClean="0">
              <a:hlinkClick r:id="rId2"/>
            </a:endParaRP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hu-HU" dirty="0" smtClean="0"/>
              <a:t>Népszámlálás 2001 – 6. Területi Adatok, Központi Statisztikai Hivatal. Elektronikus kiadvány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hu-HU" dirty="0" err="1" smtClean="0"/>
              <a:t>Tomka</a:t>
            </a:r>
            <a:r>
              <a:rPr lang="hu-HU" dirty="0" smtClean="0"/>
              <a:t> Béla: Európa társadalomtörténete a 20. században. Budapest, Osiris, 2009.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hu-HU" dirty="0" err="1" smtClean="0"/>
              <a:t>Velenczei</a:t>
            </a:r>
            <a:r>
              <a:rPr lang="hu-HU" dirty="0" smtClean="0"/>
              <a:t> A. – Kovács Á. – Szabó T.: Egy utánpótlás-nevelő egyesületben sportoló fiatalok társadalmi hátterének változásai az elmúlt 30 évben. </a:t>
            </a:r>
            <a:r>
              <a:rPr lang="hu-HU" i="1" dirty="0" smtClean="0"/>
              <a:t>Magyar Szociológiai Társaság 2007. évi konferenciája és közgyűlése, 2007. november 23-24.</a:t>
            </a:r>
            <a:endParaRPr lang="hu-HU" u="sng" dirty="0" smtClean="0">
              <a:hlinkClick r:id="rId2"/>
            </a:endParaRP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hu-HU" u="sng" dirty="0" smtClean="0">
                <a:hlinkClick r:id="rId2"/>
              </a:rPr>
              <a:t>http://www.demografia.hu/Tudastar/nepelo.html</a:t>
            </a:r>
            <a:endParaRPr lang="hu-HU" u="sng" dirty="0" smtClean="0"/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hu-HU" dirty="0" smtClean="0">
                <a:hlinkClick r:id="rId3"/>
              </a:rPr>
              <a:t>http://www.nepszamlalas.hu/hun/kotetek/18/tables/load1_12.html</a:t>
            </a:r>
            <a:endParaRPr lang="hu-HU" dirty="0" smtClean="0"/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hu-HU" dirty="0" smtClean="0"/>
              <a:t>http://www.nepszamlalas.hu/hun/kotetek/30/tables/load1_2_4.html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endParaRPr lang="hu-HU" dirty="0" smtClean="0"/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2"/>
          <p:cNvSpPr txBox="1">
            <a:spLocks/>
          </p:cNvSpPr>
          <p:nvPr/>
        </p:nvSpPr>
        <p:spPr>
          <a:xfrm>
            <a:off x="500063" y="2714625"/>
            <a:ext cx="822960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hu-HU" sz="2800" b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KÖSZÖNÖM MEGTISZTELŐ FIGYELMÜKET!</a:t>
            </a:r>
            <a:endParaRPr lang="hu-HU" sz="28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5602" name="Szövegdoboz 4"/>
          <p:cNvSpPr txBox="1">
            <a:spLocks noChangeArrowheads="1"/>
          </p:cNvSpPr>
          <p:nvPr/>
        </p:nvSpPr>
        <p:spPr bwMode="auto">
          <a:xfrm>
            <a:off x="0" y="3714750"/>
            <a:ext cx="9144000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hu-HU" b="1">
                <a:latin typeface="Tw Cen MT"/>
              </a:rPr>
              <a:t>Kovács Árpád</a:t>
            </a:r>
          </a:p>
          <a:p>
            <a:pPr algn="ctr"/>
            <a:endParaRPr lang="hu-HU" sz="1600" i="1">
              <a:latin typeface="Tw Cen MT"/>
            </a:endParaRPr>
          </a:p>
          <a:p>
            <a:pPr algn="ctr"/>
            <a:r>
              <a:rPr lang="hu-HU" sz="1600" i="1">
                <a:latin typeface="Tw Cen MT"/>
              </a:rPr>
              <a:t>+36/1/422 3547</a:t>
            </a:r>
          </a:p>
          <a:p>
            <a:pPr algn="ctr"/>
            <a:r>
              <a:rPr lang="hu-HU" sz="1600" i="1">
                <a:latin typeface="Tw Cen MT"/>
              </a:rPr>
              <a:t>kovacs.arpad@nupi.hu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Cím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hu-HU" smtClean="0"/>
              <a:t>Bevezetés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>
            <a:normAutofit fontScale="92500" lnSpcReduction="10000"/>
          </a:bodyPr>
          <a:lstStyle/>
          <a:p>
            <a:pPr marL="320040" indent="-320040" algn="just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hu-HU" sz="2400" dirty="0" smtClean="0"/>
              <a:t>Nyilvánvaló, hogy a társadalmi egyenlőtlenségek a sportban, a sporthoz való hozzáférésben is megjelennek (</a:t>
            </a:r>
            <a:r>
              <a:rPr lang="hu-HU" sz="2400" dirty="0" err="1" smtClean="0"/>
              <a:t>Coackey</a:t>
            </a:r>
            <a:r>
              <a:rPr lang="hu-HU" sz="2400" dirty="0" smtClean="0"/>
              <a:t> 1997, </a:t>
            </a:r>
            <a:r>
              <a:rPr lang="hu-HU" sz="2400" dirty="0" err="1" smtClean="0"/>
              <a:t>Földesiné</a:t>
            </a:r>
            <a:r>
              <a:rPr lang="hu-HU" sz="2400" dirty="0" smtClean="0"/>
              <a:t> 1999, 2000, </a:t>
            </a:r>
            <a:r>
              <a:rPr lang="hu-HU" sz="2400" dirty="0" err="1" smtClean="0"/>
              <a:t>Velenczei</a:t>
            </a:r>
            <a:r>
              <a:rPr lang="hu-HU" sz="2400" dirty="0" smtClean="0"/>
              <a:t> – Kovács 2009) </a:t>
            </a:r>
          </a:p>
          <a:p>
            <a:pPr marL="320040" indent="-320040" algn="just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hu-HU" sz="2400" dirty="0" smtClean="0"/>
              <a:t>Társadalomstatisztikai felmérések (KSH) lehetőséget biztosítanak arra, hogy megvizsgáljuk a Héraklész Program utánpótlási lehetőségeit, társadalmi korlátait</a:t>
            </a:r>
          </a:p>
          <a:p>
            <a:pPr marL="320040" indent="-320040" algn="just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hu-HU" sz="2400" dirty="0" smtClean="0"/>
              <a:t>Korábbi kutatásainkban (</a:t>
            </a:r>
            <a:r>
              <a:rPr lang="hu-HU" sz="2400" dirty="0" err="1" smtClean="0"/>
              <a:t>Velenczei</a:t>
            </a:r>
            <a:r>
              <a:rPr lang="hu-HU" sz="2400" dirty="0" smtClean="0"/>
              <a:t> – Kovács és társai, 2007) azt vizsgáltuk, hogy:</a:t>
            </a:r>
          </a:p>
          <a:p>
            <a:pPr marL="648000" indent="-320040" algn="just" fontAlgn="auto">
              <a:spcAft>
                <a:spcPts val="0"/>
              </a:spcAft>
              <a:buFont typeface="Wingdings"/>
              <a:buNone/>
              <a:defRPr/>
            </a:pPr>
            <a:r>
              <a:rPr lang="hu-HU" sz="2400" dirty="0" smtClean="0"/>
              <a:t>	1.) Milyen társadalmi rétegekből érkeznek sportoló fiatalok a Héraklész Programba</a:t>
            </a:r>
          </a:p>
          <a:p>
            <a:pPr marL="648000" indent="-320040" algn="just" fontAlgn="auto">
              <a:spcAft>
                <a:spcPts val="0"/>
              </a:spcAft>
              <a:buFont typeface="Wingdings"/>
              <a:buNone/>
              <a:defRPr/>
            </a:pPr>
            <a:r>
              <a:rPr lang="hu-HU" sz="2400" dirty="0" smtClean="0"/>
              <a:t>	2.) A lakóhely települési hierarchiában (településméret, elhelyezkedés az országon belül) elfoglalt helyzete hogyan befolyásolja a Programba kerülés esélyeit.</a:t>
            </a:r>
            <a:endParaRPr lang="hu-H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Cím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hu-HU" smtClean="0"/>
              <a:t>Kiindulópont</a:t>
            </a:r>
          </a:p>
        </p:txBody>
      </p:sp>
      <p:sp>
        <p:nvSpPr>
          <p:cNvPr id="15362" name="Tartalom helye 2"/>
          <p:cNvSpPr>
            <a:spLocks noGrp="1"/>
          </p:cNvSpPr>
          <p:nvPr>
            <p:ph sz="quarter" idx="1"/>
          </p:nvPr>
        </p:nvSpPr>
        <p:spPr>
          <a:xfrm>
            <a:off x="428625" y="1600200"/>
            <a:ext cx="8337550" cy="4495800"/>
          </a:xfrm>
        </p:spPr>
        <p:txBody>
          <a:bodyPr/>
          <a:lstStyle/>
          <a:p>
            <a:pPr algn="just"/>
            <a:r>
              <a:rPr lang="hu-HU" sz="2400" smtClean="0"/>
              <a:t>Azt feltételezzük, hogy elsősorban azoknak a fiataloknak van esélye a Programba kerülésre (magyarán a korosztályos élsportolóvá válásra), akik hasonló társadalmi rétegből érkeznek, mint a Program jelenlegi sportolói.</a:t>
            </a:r>
          </a:p>
          <a:p>
            <a:pPr algn="just"/>
            <a:r>
              <a:rPr lang="hu-HU" sz="2400" smtClean="0"/>
              <a:t>A KSH Népességtudományi Intézete által készített „népesség előreszámítási” vizsgálat adatait figyelembe véve a következő évtizedekre vonatkozóan meg szeretnénk becsülni a 14-18 évesek létszámának alakulását, valamint arányát az össznépességen belül. </a:t>
            </a:r>
          </a:p>
          <a:p>
            <a:pPr algn="just"/>
            <a:r>
              <a:rPr lang="hu-HU" sz="2400" smtClean="0"/>
              <a:t>Fel szeretnénk tárni, hogy a 14-18 éves kohorszba tartozó fiatalok közül kb. mekkora csoportnak van társadalmi esélye arra, hogy a Programba kerüljön. Ennek segítségével fel kívánjuk tárni a Program jövőbeli lehetőségeit és korlátait.</a:t>
            </a:r>
          </a:p>
          <a:p>
            <a:pPr algn="just"/>
            <a:endParaRPr lang="hu-HU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Cím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hu-HU" smtClean="0"/>
              <a:t>Feltételezett „veszélyek”</a:t>
            </a:r>
          </a:p>
        </p:txBody>
      </p:sp>
      <p:sp>
        <p:nvSpPr>
          <p:cNvPr id="16386" name="Tartalom helye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algn="just"/>
            <a:r>
              <a:rPr lang="hu-HU" sz="2400" smtClean="0"/>
              <a:t>A magyar élsport utánpótlásának merítési lehetőségeit napjainkban egyszerre több társadalmi okokból eredeztethető veszély is fenyegeti. A két legjelentősebb:</a:t>
            </a:r>
          </a:p>
          <a:p>
            <a:pPr lvl="1" algn="just"/>
            <a:r>
              <a:rPr lang="hu-HU" sz="2400" i="1" smtClean="0"/>
              <a:t>Az ország összlakossága évtizedek óta csökken, egyre magasabb az idősek részaránya, ezzel párhuzamosan társadalomban folyamatosan csökken a gyermek- és fiatalkorúak aránya.</a:t>
            </a:r>
          </a:p>
          <a:p>
            <a:pPr lvl="1" algn="just"/>
            <a:r>
              <a:rPr lang="hu-HU" sz="2400" i="1" smtClean="0"/>
              <a:t>A Héraklész Program korosztályába tartozók közül csak kevesek társadalmi háttere biztosítja a korosztályos élsportolóvá válást.</a:t>
            </a:r>
          </a:p>
          <a:p>
            <a:endParaRPr lang="hu-HU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Cím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hu-HU" smtClean="0"/>
              <a:t>I. Demográfiai kilátások, veszélyek</a:t>
            </a:r>
          </a:p>
        </p:txBody>
      </p:sp>
      <p:graphicFrame>
        <p:nvGraphicFramePr>
          <p:cNvPr id="4" name="Diagram 3"/>
          <p:cNvGraphicFramePr/>
          <p:nvPr/>
        </p:nvGraphicFramePr>
        <p:xfrm>
          <a:off x="142844" y="1571612"/>
          <a:ext cx="9001156" cy="52863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6" name="Egyenes összekötő 5"/>
          <p:cNvCxnSpPr/>
          <p:nvPr/>
        </p:nvCxnSpPr>
        <p:spPr>
          <a:xfrm rot="5400000" flipH="1" flipV="1">
            <a:off x="2393157" y="3821906"/>
            <a:ext cx="4502150" cy="158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églalap 6"/>
          <p:cNvSpPr/>
          <p:nvPr/>
        </p:nvSpPr>
        <p:spPr>
          <a:xfrm>
            <a:off x="4643438" y="1571625"/>
            <a:ext cx="2071687" cy="4500563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Cím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endParaRPr lang="hu-HU" smtClean="0"/>
          </a:p>
        </p:txBody>
      </p:sp>
      <p:graphicFrame>
        <p:nvGraphicFramePr>
          <p:cNvPr id="4" name="Diagram 3"/>
          <p:cNvGraphicFramePr/>
          <p:nvPr/>
        </p:nvGraphicFramePr>
        <p:xfrm>
          <a:off x="0" y="1500174"/>
          <a:ext cx="9144000" cy="53578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6" name="Egyenes összekötő 5"/>
          <p:cNvCxnSpPr/>
          <p:nvPr/>
        </p:nvCxnSpPr>
        <p:spPr>
          <a:xfrm rot="5400000" flipH="1" flipV="1">
            <a:off x="2499520" y="3856831"/>
            <a:ext cx="4144962" cy="317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églalap 6"/>
          <p:cNvSpPr/>
          <p:nvPr/>
        </p:nvSpPr>
        <p:spPr>
          <a:xfrm>
            <a:off x="4572000" y="1785938"/>
            <a:ext cx="1928813" cy="4143375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hu-HU" dirty="0" smtClean="0"/>
              <a:t>II. Társadalmi, szociológiai tényezők</a:t>
            </a:r>
            <a:endParaRPr lang="hu-HU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0" y="1538287"/>
          <a:ext cx="9144000" cy="53197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Cím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hu-HU" smtClean="0"/>
              <a:t>2001-ben</a:t>
            </a:r>
          </a:p>
        </p:txBody>
      </p:sp>
      <p:graphicFrame>
        <p:nvGraphicFramePr>
          <p:cNvPr id="4" name="Táblázat 3"/>
          <p:cNvGraphicFramePr>
            <a:graphicFrameLocks noGrp="1"/>
          </p:cNvGraphicFramePr>
          <p:nvPr/>
        </p:nvGraphicFramePr>
        <p:xfrm>
          <a:off x="153988" y="1612900"/>
          <a:ext cx="8858250" cy="4929188"/>
        </p:xfrm>
        <a:graphic>
          <a:graphicData uri="http://schemas.openxmlformats.org/drawingml/2006/table">
            <a:tbl>
              <a:tblPr/>
              <a:tblGrid>
                <a:gridCol w="415925"/>
                <a:gridCol w="1870075"/>
                <a:gridCol w="1312862"/>
                <a:gridCol w="1463675"/>
                <a:gridCol w="1166813"/>
                <a:gridCol w="1590675"/>
                <a:gridCol w="1038225"/>
              </a:tblGrid>
              <a:tr h="644525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</a:t>
                      </a:r>
                      <a:endParaRPr kumimoji="0" lang="hu-H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043" marR="3904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kevesebb, mint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8 általános</a:t>
                      </a:r>
                      <a:endParaRPr kumimoji="0" lang="hu-H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043" marR="3904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8 általános és szakmunkásképző</a:t>
                      </a:r>
                      <a:endParaRPr kumimoji="0" lang="hu-H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043" marR="3904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érettségi</a:t>
                      </a:r>
                      <a:endParaRPr kumimoji="0" lang="hu-H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043" marR="3904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főiskola, egyetem</a:t>
                      </a:r>
                      <a:endParaRPr kumimoji="0" lang="hu-H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043" marR="3904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Összesen</a:t>
                      </a:r>
                      <a:endParaRPr kumimoji="0" lang="hu-H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043" marR="3904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>
                        <a:alpha val="50195"/>
                      </a:srgbClr>
                    </a:solidFill>
                  </a:tcPr>
                </a:tc>
              </a:tr>
              <a:tr h="587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1.</a:t>
                      </a:r>
                    </a:p>
                  </a:txBody>
                  <a:tcPr marL="39043" marR="3904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40-44 évesek létszáma</a:t>
                      </a:r>
                      <a:endParaRPr kumimoji="0" lang="hu-H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043" marR="3904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4’960</a:t>
                      </a:r>
                      <a:endParaRPr kumimoji="0" lang="hu-H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043" marR="3904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395’389</a:t>
                      </a:r>
                      <a:endParaRPr kumimoji="0" lang="hu-H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043" marR="3904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202’655</a:t>
                      </a:r>
                      <a:endParaRPr kumimoji="0" lang="hu-H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043" marR="3904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105’579</a:t>
                      </a:r>
                      <a:endParaRPr kumimoji="0" lang="hu-H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043" marR="3904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708’583</a:t>
                      </a:r>
                      <a:endParaRPr kumimoji="0" lang="hu-H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043" marR="3904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>
                        <a:alpha val="50195"/>
                      </a:srgbClr>
                    </a:solidFill>
                  </a:tcPr>
                </a:tc>
              </a:tr>
              <a:tr h="587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2.</a:t>
                      </a:r>
                    </a:p>
                  </a:txBody>
                  <a:tcPr marL="39043" marR="3904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átlagos gyermekszám</a:t>
                      </a:r>
                      <a:endParaRPr kumimoji="0" lang="hu-H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043" marR="3904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2,29</a:t>
                      </a:r>
                      <a:endParaRPr kumimoji="0" lang="hu-H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043" marR="3904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1,52</a:t>
                      </a:r>
                      <a:endParaRPr kumimoji="0" lang="hu-H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043" marR="3904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1,1</a:t>
                      </a:r>
                      <a:endParaRPr kumimoji="0" lang="hu-H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043" marR="3904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1,36</a:t>
                      </a:r>
                      <a:endParaRPr kumimoji="0" lang="hu-H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043" marR="3904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</a:t>
                      </a:r>
                      <a:endParaRPr kumimoji="0" lang="hu-H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043" marR="3904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>
                        <a:alpha val="50195"/>
                      </a:srgbClr>
                    </a:solidFill>
                  </a:tcPr>
                </a:tc>
              </a:tr>
              <a:tr h="644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3.</a:t>
                      </a:r>
                    </a:p>
                  </a:txBody>
                  <a:tcPr marL="39043" marR="3904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összesen várható gyermekszám</a:t>
                      </a:r>
                      <a:endParaRPr kumimoji="0" lang="hu-H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043" marR="3904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11’358</a:t>
                      </a:r>
                      <a:endParaRPr kumimoji="0" lang="hu-H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043" marR="3904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600’991</a:t>
                      </a:r>
                      <a:endParaRPr kumimoji="0" lang="hu-H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043" marR="3904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222’921</a:t>
                      </a:r>
                      <a:endParaRPr kumimoji="0" lang="hu-H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043" marR="3904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143’587</a:t>
                      </a:r>
                      <a:endParaRPr kumimoji="0" lang="hu-H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043" marR="3904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978’858</a:t>
                      </a:r>
                      <a:endParaRPr kumimoji="0" lang="hu-H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043" marR="3904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>
                        <a:alpha val="50195"/>
                      </a:srgbClr>
                    </a:solidFill>
                  </a:tcPr>
                </a:tc>
              </a:tr>
              <a:tr h="644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4.</a:t>
                      </a:r>
                    </a:p>
                  </a:txBody>
                  <a:tcPr marL="39043" marR="3904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15-24 éves gyermekek</a:t>
                      </a:r>
                      <a:br>
                        <a:rPr kumimoji="0" lang="hu-H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</a:br>
                      <a:r>
                        <a:rPr kumimoji="0" lang="hu-H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becsült száma</a:t>
                      </a:r>
                      <a:endParaRPr kumimoji="0" lang="hu-H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043" marR="3904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14’779</a:t>
                      </a:r>
                      <a:endParaRPr kumimoji="0" lang="hu-H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043" marR="3904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901’526</a:t>
                      </a:r>
                      <a:endParaRPr kumimoji="0" lang="hu-H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043" marR="3904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339’920</a:t>
                      </a:r>
                      <a:endParaRPr kumimoji="0" lang="hu-H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043" marR="3904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221’687</a:t>
                      </a:r>
                      <a:endParaRPr kumimoji="0" lang="hu-H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043" marR="3904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1’477’911</a:t>
                      </a:r>
                      <a:endParaRPr kumimoji="0" lang="hu-H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043" marR="3904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>
                        <a:alpha val="50195"/>
                      </a:srgbClr>
                    </a:solidFill>
                  </a:tcPr>
                </a:tc>
              </a:tr>
              <a:tr h="587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5.</a:t>
                      </a:r>
                    </a:p>
                  </a:txBody>
                  <a:tcPr marL="39043" marR="3904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Héraklész sportolók száma</a:t>
                      </a:r>
                      <a:endParaRPr kumimoji="0" lang="hu-H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043" marR="3904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5</a:t>
                      </a:r>
                      <a:endParaRPr kumimoji="0" lang="hu-H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043" marR="3904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219</a:t>
                      </a:r>
                      <a:endParaRPr kumimoji="0" lang="hu-H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043" marR="3904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361</a:t>
                      </a:r>
                      <a:endParaRPr kumimoji="0" lang="hu-H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043" marR="3904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506</a:t>
                      </a:r>
                      <a:endParaRPr kumimoji="0" lang="hu-H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043" marR="3904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1091</a:t>
                      </a:r>
                      <a:endParaRPr kumimoji="0" lang="hu-H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043" marR="3904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>
                        <a:alpha val="50195"/>
                      </a:srgbClr>
                    </a:solidFill>
                  </a:tcPr>
                </a:tc>
              </a:tr>
              <a:tr h="587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6.</a:t>
                      </a:r>
                    </a:p>
                  </a:txBody>
                  <a:tcPr marL="39043" marR="3904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Héraklész %</a:t>
                      </a:r>
                      <a:endParaRPr kumimoji="0" lang="hu-H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043" marR="3904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0,46</a:t>
                      </a:r>
                      <a:endParaRPr kumimoji="0" lang="hu-H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043" marR="3904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20,07</a:t>
                      </a:r>
                      <a:endParaRPr kumimoji="0" lang="hu-H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043" marR="3904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33,09</a:t>
                      </a:r>
                      <a:endParaRPr kumimoji="0" lang="hu-H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043" marR="3904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46,38</a:t>
                      </a:r>
                      <a:endParaRPr kumimoji="0" lang="hu-H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043" marR="3904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100,00</a:t>
                      </a:r>
                      <a:endParaRPr kumimoji="0" lang="hu-H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043" marR="3904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>
                        <a:alpha val="50195"/>
                      </a:srgbClr>
                    </a:solidFill>
                  </a:tcPr>
                </a:tc>
              </a:tr>
              <a:tr h="644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7.</a:t>
                      </a:r>
                    </a:p>
                  </a:txBody>
                  <a:tcPr marL="39043" marR="3904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Potenciális Héraklész Sportoló</a:t>
                      </a:r>
                      <a:endParaRPr kumimoji="0" lang="hu-H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043" marR="3904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68</a:t>
                      </a:r>
                      <a:endParaRPr kumimoji="0" lang="hu-H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043" marR="3904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180’966</a:t>
                      </a:r>
                      <a:endParaRPr kumimoji="0" lang="hu-H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043" marR="3904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112’476</a:t>
                      </a:r>
                      <a:endParaRPr kumimoji="0" lang="hu-H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043" marR="3904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102’817</a:t>
                      </a:r>
                      <a:endParaRPr kumimoji="0" lang="hu-H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043" marR="3904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396’327</a:t>
                      </a:r>
                      <a:endParaRPr kumimoji="0" lang="hu-H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043" marR="3904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>
                        <a:alpha val="50195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20555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hu-HU"/>
              <a:t/>
            </a:r>
            <a:br>
              <a:rPr lang="hu-HU"/>
            </a:br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Cím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hu-HU" smtClean="0"/>
              <a:t>2026-ban</a:t>
            </a:r>
          </a:p>
        </p:txBody>
      </p:sp>
      <p:graphicFrame>
        <p:nvGraphicFramePr>
          <p:cNvPr id="4" name="Táblázat 3"/>
          <p:cNvGraphicFramePr>
            <a:graphicFrameLocks noGrp="1"/>
          </p:cNvGraphicFramePr>
          <p:nvPr/>
        </p:nvGraphicFramePr>
        <p:xfrm>
          <a:off x="142875" y="1571625"/>
          <a:ext cx="8858250" cy="4167188"/>
        </p:xfrm>
        <a:graphic>
          <a:graphicData uri="http://schemas.openxmlformats.org/drawingml/2006/table">
            <a:tbl>
              <a:tblPr/>
              <a:tblGrid>
                <a:gridCol w="428625"/>
                <a:gridCol w="1785938"/>
                <a:gridCol w="1428750"/>
                <a:gridCol w="1419225"/>
                <a:gridCol w="1152525"/>
                <a:gridCol w="1500187"/>
                <a:gridCol w="1143000"/>
              </a:tblGrid>
              <a:tr h="83343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</a:t>
                      </a:r>
                      <a:endParaRPr kumimoji="0" lang="hu-H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20823" marR="2082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kevesebb, mint 8 általános</a:t>
                      </a:r>
                      <a:endParaRPr kumimoji="0" lang="hu-H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20823" marR="2082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8 általános és szakmunkásképző</a:t>
                      </a:r>
                      <a:endParaRPr kumimoji="0" lang="hu-H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20823" marR="2082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érettségi</a:t>
                      </a:r>
                      <a:endParaRPr kumimoji="0" lang="hu-H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20823" marR="2082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főiskola, egyetem</a:t>
                      </a:r>
                      <a:endParaRPr kumimoji="0" lang="hu-H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20823" marR="2082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Összesen</a:t>
                      </a:r>
                      <a:endParaRPr kumimoji="0" lang="hu-H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20823" marR="2082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>
                        <a:alpha val="50195"/>
                      </a:srgbClr>
                    </a:solidFill>
                  </a:tcPr>
                </a:tc>
              </a:tr>
              <a:tr h="833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1.</a:t>
                      </a:r>
                    </a:p>
                  </a:txBody>
                  <a:tcPr marL="20823" marR="2082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15-24 éves gyermekek</a:t>
                      </a:r>
                      <a:br>
                        <a:rPr kumimoji="0" lang="hu-H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</a:br>
                      <a:r>
                        <a:rPr kumimoji="0" lang="hu-H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becsült száma (2026)</a:t>
                      </a:r>
                      <a:endParaRPr kumimoji="0" lang="hu-H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20823" marR="2082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16’921</a:t>
                      </a:r>
                      <a:endParaRPr kumimoji="0" lang="hu-H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20823" marR="2082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685’159</a:t>
                      </a:r>
                      <a:endParaRPr kumimoji="0" lang="hu-H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20823" marR="2082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122’606</a:t>
                      </a:r>
                      <a:endParaRPr kumimoji="0" lang="hu-H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20823" marR="2082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97’639</a:t>
                      </a:r>
                      <a:endParaRPr kumimoji="0" lang="hu-H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20823" marR="2082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922’325</a:t>
                      </a:r>
                      <a:endParaRPr kumimoji="0" lang="hu-H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20823" marR="2082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>
                        <a:alpha val="50195"/>
                      </a:srgbClr>
                    </a:solidFill>
                  </a:tcPr>
                </a:tc>
              </a:tr>
              <a:tr h="833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2.</a:t>
                      </a:r>
                    </a:p>
                  </a:txBody>
                  <a:tcPr marL="20823" marR="2082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Héraklész sportolók száma (2008)</a:t>
                      </a:r>
                      <a:endParaRPr kumimoji="0" lang="hu-H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20823" marR="2082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5</a:t>
                      </a:r>
                      <a:endParaRPr kumimoji="0" lang="hu-H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20823" marR="2082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219</a:t>
                      </a:r>
                      <a:endParaRPr kumimoji="0" lang="hu-H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20823" marR="2082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361</a:t>
                      </a:r>
                      <a:endParaRPr kumimoji="0" lang="hu-H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20823" marR="2082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506</a:t>
                      </a:r>
                      <a:endParaRPr kumimoji="0" lang="hu-H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20823" marR="2082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1091</a:t>
                      </a:r>
                      <a:endParaRPr kumimoji="0" lang="hu-H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20823" marR="2082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>
                        <a:alpha val="50195"/>
                      </a:srgbClr>
                    </a:solidFill>
                  </a:tcPr>
                </a:tc>
              </a:tr>
              <a:tr h="833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3.</a:t>
                      </a:r>
                    </a:p>
                  </a:txBody>
                  <a:tcPr marL="20823" marR="2082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Héraklész %</a:t>
                      </a:r>
                      <a:endParaRPr kumimoji="0" lang="hu-H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20823" marR="2082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0,46</a:t>
                      </a:r>
                      <a:endParaRPr kumimoji="0" lang="hu-H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20823" marR="2082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20,07</a:t>
                      </a:r>
                      <a:endParaRPr kumimoji="0" lang="hu-H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20823" marR="2082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33,09</a:t>
                      </a:r>
                      <a:endParaRPr kumimoji="0" lang="hu-H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20823" marR="2082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46,38</a:t>
                      </a:r>
                      <a:endParaRPr kumimoji="0" lang="hu-H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20823" marR="2082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100,00</a:t>
                      </a:r>
                      <a:endParaRPr kumimoji="0" lang="hu-H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20823" marR="2082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>
                        <a:alpha val="50195"/>
                      </a:srgbClr>
                    </a:solidFill>
                  </a:tcPr>
                </a:tc>
              </a:tr>
              <a:tr h="833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4.</a:t>
                      </a:r>
                    </a:p>
                  </a:txBody>
                  <a:tcPr marL="20823" marR="2082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Potenciális Héraklész Sportoló 2026</a:t>
                      </a:r>
                      <a:endParaRPr kumimoji="0" lang="hu-H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20823" marR="2082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77</a:t>
                      </a:r>
                      <a:endParaRPr kumimoji="0" lang="hu-H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20823" marR="2082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137’511</a:t>
                      </a:r>
                      <a:endParaRPr kumimoji="0" lang="hu-H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20823" marR="2082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40’570</a:t>
                      </a:r>
                      <a:endParaRPr kumimoji="0" lang="hu-H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20823" marR="2082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45’284</a:t>
                      </a:r>
                      <a:endParaRPr kumimoji="0" lang="hu-H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20823" marR="2082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223’442</a:t>
                      </a:r>
                      <a:endParaRPr kumimoji="0" lang="hu-H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20823" marR="2082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>
                        <a:alpha val="50195"/>
                      </a:srgb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án">
  <a:themeElements>
    <a:clrScheme name="Loggi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Mediá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á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582</TotalTime>
  <Words>503</Words>
  <Application>Microsoft Office PowerPoint</Application>
  <PresentationFormat>On-screen Show (4:3)</PresentationFormat>
  <Paragraphs>135</Paragraphs>
  <Slides>13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6</vt:i4>
      </vt:variant>
      <vt:variant>
        <vt:lpstr>Tervezősablon</vt:lpstr>
      </vt:variant>
      <vt:variant>
        <vt:i4>8</vt:i4>
      </vt:variant>
      <vt:variant>
        <vt:lpstr>Diacímek</vt:lpstr>
      </vt:variant>
      <vt:variant>
        <vt:i4>13</vt:i4>
      </vt:variant>
    </vt:vector>
  </HeadingPairs>
  <TitlesOfParts>
    <vt:vector size="27" baseType="lpstr">
      <vt:lpstr>Tw Cen MT</vt:lpstr>
      <vt:lpstr>Arial</vt:lpstr>
      <vt:lpstr>Wingdings</vt:lpstr>
      <vt:lpstr>Wingdings 2</vt:lpstr>
      <vt:lpstr>Calibri</vt:lpstr>
      <vt:lpstr>Times New Roman</vt:lpstr>
      <vt:lpstr>Medián</vt:lpstr>
      <vt:lpstr>Medián</vt:lpstr>
      <vt:lpstr>Medián</vt:lpstr>
      <vt:lpstr>Medián</vt:lpstr>
      <vt:lpstr>Medián</vt:lpstr>
      <vt:lpstr>Medián</vt:lpstr>
      <vt:lpstr>Medián</vt:lpstr>
      <vt:lpstr>Medián</vt:lpstr>
      <vt:lpstr>1. dia</vt:lpstr>
      <vt:lpstr>Bevezetés</vt:lpstr>
      <vt:lpstr>Kiindulópont</vt:lpstr>
      <vt:lpstr>Feltételezett „veszélyek”</vt:lpstr>
      <vt:lpstr>I. Demográfiai kilátások, veszélyek</vt:lpstr>
      <vt:lpstr>6. dia</vt:lpstr>
      <vt:lpstr>II. Társadalmi, szociológiai tényezők</vt:lpstr>
      <vt:lpstr>2001-ben</vt:lpstr>
      <vt:lpstr>2026-ban</vt:lpstr>
      <vt:lpstr>10. dia</vt:lpstr>
      <vt:lpstr>Megoldási lehetőségek</vt:lpstr>
      <vt:lpstr>Felhasznált irodalom</vt:lpstr>
      <vt:lpstr>13. dia</vt:lpstr>
    </vt:vector>
  </TitlesOfParts>
  <Company>NUSI-UPI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Velenczei Attila</dc:creator>
  <cp:lastModifiedBy>Vera</cp:lastModifiedBy>
  <cp:revision>17</cp:revision>
  <dcterms:created xsi:type="dcterms:W3CDTF">2009-05-19T07:24:25Z</dcterms:created>
  <dcterms:modified xsi:type="dcterms:W3CDTF">2009-12-08T11:39:56Z</dcterms:modified>
</cp:coreProperties>
</file>